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75" r:id="rId2"/>
    <p:sldId id="410" r:id="rId3"/>
    <p:sldId id="411" r:id="rId4"/>
    <p:sldId id="412" r:id="rId5"/>
    <p:sldId id="427" r:id="rId6"/>
    <p:sldId id="359" r:id="rId7"/>
    <p:sldId id="428" r:id="rId8"/>
    <p:sldId id="433" r:id="rId9"/>
    <p:sldId id="429" r:id="rId10"/>
    <p:sldId id="430" r:id="rId11"/>
    <p:sldId id="431" r:id="rId12"/>
    <p:sldId id="413" r:id="rId13"/>
    <p:sldId id="414" r:id="rId14"/>
    <p:sldId id="415" r:id="rId15"/>
    <p:sldId id="416" r:id="rId16"/>
    <p:sldId id="417" r:id="rId17"/>
    <p:sldId id="434" r:id="rId18"/>
    <p:sldId id="418" r:id="rId19"/>
    <p:sldId id="419" r:id="rId20"/>
    <p:sldId id="420" r:id="rId21"/>
    <p:sldId id="421" r:id="rId22"/>
    <p:sldId id="422" r:id="rId23"/>
    <p:sldId id="423" r:id="rId24"/>
    <p:sldId id="435" r:id="rId25"/>
    <p:sldId id="424" r:id="rId26"/>
    <p:sldId id="425" r:id="rId27"/>
    <p:sldId id="432" r:id="rId28"/>
    <p:sldId id="436" r:id="rId29"/>
    <p:sldId id="437" r:id="rId30"/>
    <p:sldId id="438" r:id="rId31"/>
    <p:sldId id="439" r:id="rId32"/>
    <p:sldId id="440" r:id="rId33"/>
    <p:sldId id="441" r:id="rId34"/>
    <p:sldId id="442" r:id="rId35"/>
    <p:sldId id="443" r:id="rId36"/>
    <p:sldId id="444" r:id="rId37"/>
    <p:sldId id="445" r:id="rId38"/>
    <p:sldId id="446"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56"/>
    <p:restoredTop sz="94646"/>
  </p:normalViewPr>
  <p:slideViewPr>
    <p:cSldViewPr>
      <p:cViewPr varScale="1">
        <p:scale>
          <a:sx n="108" d="100"/>
          <a:sy n="108" d="100"/>
        </p:scale>
        <p:origin x="2096" y="192"/>
      </p:cViewPr>
      <p:guideLst>
        <p:guide orient="horz" pos="2160"/>
        <p:guide pos="2880"/>
      </p:guideLst>
    </p:cSldViewPr>
  </p:slideViewPr>
  <p:outlineViewPr>
    <p:cViewPr>
      <p:scale>
        <a:sx n="33" d="100"/>
        <a:sy n="33" d="100"/>
      </p:scale>
      <p:origin x="0" y="-166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636D43-D4F4-AB4E-AC08-0011D3F215D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5C3F377-C4BF-C342-9D3E-D159FB3BDAD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1104ABA-2208-49CA-8BD0-B401195A0249}" type="datetimeFigureOut">
              <a:rPr lang="en-US" altLang="en-US"/>
              <a:pPr>
                <a:defRPr/>
              </a:pPr>
              <a:t>9/17/19</a:t>
            </a:fld>
            <a:endParaRPr lang="en-US" altLang="en-US"/>
          </a:p>
        </p:txBody>
      </p:sp>
      <p:sp>
        <p:nvSpPr>
          <p:cNvPr id="4" name="Footer Placeholder 3">
            <a:extLst>
              <a:ext uri="{FF2B5EF4-FFF2-40B4-BE49-F238E27FC236}">
                <a16:creationId xmlns:a16="http://schemas.microsoft.com/office/drawing/2014/main" id="{8C863FDF-4463-7545-9D53-2AF07D94CFC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83AEECE9-BEA4-8D4F-BB5D-165935CE349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40470E9-0BD7-4EF5-954D-CA04848F1858}" type="slidenum">
              <a:rPr lang="en-US" altLang="en-US"/>
              <a:pPr>
                <a:defRPr/>
              </a:pPr>
              <a:t>‹#›</a:t>
            </a:fld>
            <a:endParaRPr lang="en-US" altLang="en-US"/>
          </a:p>
        </p:txBody>
      </p:sp>
    </p:spTree>
    <p:extLst>
      <p:ext uri="{BB962C8B-B14F-4D97-AF65-F5344CB8AC3E}">
        <p14:creationId xmlns:p14="http://schemas.microsoft.com/office/powerpoint/2010/main" val="3695765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1E8B53-C945-9B4E-8BA5-8439CE784E5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17CC8F6-4C31-0E4B-BD60-FD0E576C3DE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82FC689-A490-4362-BF79-8815AF491FB8}" type="datetimeFigureOut">
              <a:rPr lang="en-US" altLang="en-US"/>
              <a:pPr>
                <a:defRPr/>
              </a:pPr>
              <a:t>9/17/19</a:t>
            </a:fld>
            <a:endParaRPr lang="en-US" altLang="en-US"/>
          </a:p>
        </p:txBody>
      </p:sp>
      <p:sp>
        <p:nvSpPr>
          <p:cNvPr id="4" name="Slide Image Placeholder 3">
            <a:extLst>
              <a:ext uri="{FF2B5EF4-FFF2-40B4-BE49-F238E27FC236}">
                <a16:creationId xmlns:a16="http://schemas.microsoft.com/office/drawing/2014/main" id="{9B3D4D84-9CCF-B443-81F4-997B5E73052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28835CA-22C6-E24B-BD16-CFC68438638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491DA21-F2E3-1F49-A83A-0FB30DEECBB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63849AF-FF85-9949-9A6D-9C08E71015E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387940F-35EC-40EB-9131-D6D871D4E144}" type="slidenum">
              <a:rPr lang="en-US" altLang="en-US"/>
              <a:pPr>
                <a:defRPr/>
              </a:pPr>
              <a:t>‹#›</a:t>
            </a:fld>
            <a:endParaRPr lang="en-US" altLang="en-US"/>
          </a:p>
        </p:txBody>
      </p:sp>
    </p:spTree>
    <p:extLst>
      <p:ext uri="{BB962C8B-B14F-4D97-AF65-F5344CB8AC3E}">
        <p14:creationId xmlns:p14="http://schemas.microsoft.com/office/powerpoint/2010/main" val="3557753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E093CB2B-F833-9C42-A2D0-5DA74FFBFE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6580F869-9746-0F4E-A25B-0F04B99D2E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7" name="Slide Number Placeholder 3">
            <a:extLst>
              <a:ext uri="{FF2B5EF4-FFF2-40B4-BE49-F238E27FC236}">
                <a16:creationId xmlns:a16="http://schemas.microsoft.com/office/drawing/2014/main" id="{907F9C56-CE7E-A741-A218-0163F279520E}"/>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1BF37250-6C05-B74E-974B-362A26B4320B}" type="slidenum">
              <a:rPr lang="en-US" altLang="en-US" sz="1200">
                <a:latin typeface="Calibri" panose="020F0502020204030204" pitchFamily="34" charset="0"/>
              </a:rPr>
              <a:pPr algn="r" eaLnBrk="1" hangingPunct="1"/>
              <a:t>3</a:t>
            </a:fld>
            <a:endParaRPr lang="en-US" altLang="en-US" sz="1200">
              <a:latin typeface="Calibri" panose="020F0502020204030204" pitchFamily="34" charset="0"/>
            </a:endParaRPr>
          </a:p>
        </p:txBody>
      </p:sp>
    </p:spTree>
    <p:extLst>
      <p:ext uri="{BB962C8B-B14F-4D97-AF65-F5344CB8AC3E}">
        <p14:creationId xmlns:p14="http://schemas.microsoft.com/office/powerpoint/2010/main" val="1887993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8A07F947-FFA3-EB49-86DA-621C4803BB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FA36110A-6DBC-5745-9806-F78CBBFD7E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9939" name="Slide Number Placeholder 3">
            <a:extLst>
              <a:ext uri="{FF2B5EF4-FFF2-40B4-BE49-F238E27FC236}">
                <a16:creationId xmlns:a16="http://schemas.microsoft.com/office/drawing/2014/main" id="{BF2B8AC5-E248-6C4D-8E88-BC425CCCC2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80B72CE-AD1F-9044-BB8F-8A7FF2750077}" type="slidenum">
              <a:rPr lang="en-US" altLang="en-US" smtClean="0">
                <a:latin typeface="Calibri" panose="020F0502020204030204" pitchFamily="34" charset="0"/>
              </a:rPr>
              <a:pPr/>
              <a:t>30</a:t>
            </a:fld>
            <a:endParaRPr lang="en-US" altLang="en-US">
              <a:latin typeface="Calibri" panose="020F0502020204030204" pitchFamily="34" charset="0"/>
            </a:endParaRPr>
          </a:p>
        </p:txBody>
      </p:sp>
    </p:spTree>
    <p:extLst>
      <p:ext uri="{BB962C8B-B14F-4D97-AF65-F5344CB8AC3E}">
        <p14:creationId xmlns:p14="http://schemas.microsoft.com/office/powerpoint/2010/main" val="3086910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EF51A87E-EFE1-8345-A711-842F3FCFE0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84B34B65-F892-624C-BACB-8FFAC12A2B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1987" name="Slide Number Placeholder 3">
            <a:extLst>
              <a:ext uri="{FF2B5EF4-FFF2-40B4-BE49-F238E27FC236}">
                <a16:creationId xmlns:a16="http://schemas.microsoft.com/office/drawing/2014/main" id="{2E9A1EBF-859D-B84E-A9DA-8E5102FAF4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EA3DA47-7D62-4749-B835-FEFD56B1F34D}" type="slidenum">
              <a:rPr lang="en-US" altLang="en-US" smtClean="0">
                <a:latin typeface="Calibri" panose="020F0502020204030204" pitchFamily="34" charset="0"/>
              </a:rPr>
              <a:pPr/>
              <a:t>31</a:t>
            </a:fld>
            <a:endParaRPr lang="en-US" altLang="en-US">
              <a:latin typeface="Calibri" panose="020F0502020204030204" pitchFamily="34" charset="0"/>
            </a:endParaRPr>
          </a:p>
        </p:txBody>
      </p:sp>
    </p:spTree>
    <p:extLst>
      <p:ext uri="{BB962C8B-B14F-4D97-AF65-F5344CB8AC3E}">
        <p14:creationId xmlns:p14="http://schemas.microsoft.com/office/powerpoint/2010/main" val="799026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F8AEC6C9-A016-0848-8248-1B0EB7CB53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6AE1B43-FE69-114D-B306-DA7D53A8B7F3}" type="slidenum">
              <a:rPr lang="en-US" altLang="en-US" smtClean="0">
                <a:latin typeface="Calibri" panose="020F0502020204030204" pitchFamily="34" charset="0"/>
              </a:rPr>
              <a:pPr/>
              <a:t>32</a:t>
            </a:fld>
            <a:endParaRPr lang="en-US" altLang="en-US">
              <a:latin typeface="Calibri" panose="020F0502020204030204" pitchFamily="34" charset="0"/>
            </a:endParaRPr>
          </a:p>
        </p:txBody>
      </p:sp>
      <p:sp>
        <p:nvSpPr>
          <p:cNvPr id="44034" name="Rectangle 2">
            <a:extLst>
              <a:ext uri="{FF2B5EF4-FFF2-40B4-BE49-F238E27FC236}">
                <a16:creationId xmlns:a16="http://schemas.microsoft.com/office/drawing/2014/main" id="{C3968A07-028F-F649-940D-47881E90C7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a:extLst>
              <a:ext uri="{FF2B5EF4-FFF2-40B4-BE49-F238E27FC236}">
                <a16:creationId xmlns:a16="http://schemas.microsoft.com/office/drawing/2014/main" id="{A353EE0C-571B-9C46-8B67-B4B1D11678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en-US"/>
              <a:t>Figure 3-1 </a:t>
            </a:r>
            <a:r>
              <a:rPr lang="en-US" altLang="en-US"/>
              <a:t>A summary of the seven pairs of contrasting traits and the results of Mendel</a:t>
            </a:r>
            <a:r>
              <a:rPr lang="ja-JP" altLang="en-US"/>
              <a:t>’</a:t>
            </a:r>
            <a:r>
              <a:rPr lang="en-US" altLang="ja-JP"/>
              <a:t>s seven monohybrid crosses of the garden pea (Pisum sativum). In each case, pollen derived from plants exhibiting one trait was used to fertilize the ova of plants exhibiting the other trait. In the F</a:t>
            </a:r>
            <a:r>
              <a:rPr lang="en-US" altLang="ja-JP" baseline="30000"/>
              <a:t>1</a:t>
            </a:r>
            <a:r>
              <a:rPr lang="en-US" altLang="ja-JP"/>
              <a:t> generation, one of the two traits (dominant) was exhibited by all plants. The contrasting trait (recessive) then reappeared in approximately one-fourth of the F</a:t>
            </a:r>
            <a:r>
              <a:rPr lang="en-US" altLang="ja-JP" baseline="30000"/>
              <a:t>2</a:t>
            </a:r>
            <a:r>
              <a:rPr lang="en-US" altLang="ja-JP"/>
              <a:t> plants.</a:t>
            </a:r>
            <a:endParaRPr lang="en-GB" altLang="en-US"/>
          </a:p>
        </p:txBody>
      </p:sp>
    </p:spTree>
    <p:extLst>
      <p:ext uri="{BB962C8B-B14F-4D97-AF65-F5344CB8AC3E}">
        <p14:creationId xmlns:p14="http://schemas.microsoft.com/office/powerpoint/2010/main" val="360073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4649153A-5C05-654D-B334-7AC025FAB2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E99B6DA9-633E-544C-97AC-F278484DAF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6083" name="Slide Number Placeholder 3">
            <a:extLst>
              <a:ext uri="{FF2B5EF4-FFF2-40B4-BE49-F238E27FC236}">
                <a16:creationId xmlns:a16="http://schemas.microsoft.com/office/drawing/2014/main" id="{B3E10EFD-7423-C545-961B-F028C80DEF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6713A4A-B3D4-C247-81D5-711BB79C0273}" type="slidenum">
              <a:rPr lang="en-US" altLang="en-US" smtClean="0">
                <a:latin typeface="Calibri" panose="020F0502020204030204" pitchFamily="34" charset="0"/>
              </a:rPr>
              <a:pPr/>
              <a:t>33</a:t>
            </a:fld>
            <a:endParaRPr lang="en-US" altLang="en-US">
              <a:latin typeface="Calibri" panose="020F0502020204030204" pitchFamily="34" charset="0"/>
            </a:endParaRPr>
          </a:p>
        </p:txBody>
      </p:sp>
    </p:spTree>
    <p:extLst>
      <p:ext uri="{BB962C8B-B14F-4D97-AF65-F5344CB8AC3E}">
        <p14:creationId xmlns:p14="http://schemas.microsoft.com/office/powerpoint/2010/main" val="2943100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02E36EF9-2F3F-4841-8145-5FEA919F4C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60359CD-9629-034C-91AE-B82D761C7DC0}" type="slidenum">
              <a:rPr lang="en-US" altLang="en-US" smtClean="0">
                <a:latin typeface="Calibri" panose="020F0502020204030204" pitchFamily="34" charset="0"/>
              </a:rPr>
              <a:pPr/>
              <a:t>34</a:t>
            </a:fld>
            <a:endParaRPr lang="en-US" altLang="en-US">
              <a:latin typeface="Calibri" panose="020F0502020204030204" pitchFamily="34" charset="0"/>
            </a:endParaRPr>
          </a:p>
        </p:txBody>
      </p:sp>
      <p:sp>
        <p:nvSpPr>
          <p:cNvPr id="48130" name="Rectangle 2">
            <a:extLst>
              <a:ext uri="{FF2B5EF4-FFF2-40B4-BE49-F238E27FC236}">
                <a16:creationId xmlns:a16="http://schemas.microsoft.com/office/drawing/2014/main" id="{C9A49EB0-EB13-BA4F-9C3D-DBD5DBBFED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a:extLst>
              <a:ext uri="{FF2B5EF4-FFF2-40B4-BE49-F238E27FC236}">
                <a16:creationId xmlns:a16="http://schemas.microsoft.com/office/drawing/2014/main" id="{350C61F5-C01E-EF4E-8D33-55B24F1600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en-US"/>
              <a:t>Figure 3-1 </a:t>
            </a:r>
            <a:r>
              <a:rPr lang="en-US" altLang="en-US"/>
              <a:t>A summary of the seven pairs of contrasting traits and the results of Mendel</a:t>
            </a:r>
            <a:r>
              <a:rPr lang="ja-JP" altLang="en-US"/>
              <a:t>’</a:t>
            </a:r>
            <a:r>
              <a:rPr lang="en-US" altLang="ja-JP"/>
              <a:t>s seven monohybrid crosses of the garden pea (Pisum sativum). In each case, pollen derived from plants exhibiting one trait was used to fertilize the ova of plants exhibiting the other trait. In the F</a:t>
            </a:r>
            <a:r>
              <a:rPr lang="en-US" altLang="ja-JP" baseline="30000"/>
              <a:t>1</a:t>
            </a:r>
            <a:r>
              <a:rPr lang="en-US" altLang="ja-JP"/>
              <a:t> generation, one of the two traits (dominant) was exhibited by all plants. The contrasting trait (recessive) then reappeared in approximately one-fourth of the F</a:t>
            </a:r>
            <a:r>
              <a:rPr lang="en-US" altLang="ja-JP" baseline="30000"/>
              <a:t>2</a:t>
            </a:r>
            <a:r>
              <a:rPr lang="en-US" altLang="ja-JP"/>
              <a:t> plants.</a:t>
            </a:r>
            <a:endParaRPr lang="en-GB" altLang="en-US"/>
          </a:p>
        </p:txBody>
      </p:sp>
    </p:spTree>
    <p:extLst>
      <p:ext uri="{BB962C8B-B14F-4D97-AF65-F5344CB8AC3E}">
        <p14:creationId xmlns:p14="http://schemas.microsoft.com/office/powerpoint/2010/main" val="260259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16BA4C4D-C112-F143-828B-5893765959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2FA7584B-C330-6E4D-B1D6-BF161D6CA1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0179" name="Slide Number Placeholder 3">
            <a:extLst>
              <a:ext uri="{FF2B5EF4-FFF2-40B4-BE49-F238E27FC236}">
                <a16:creationId xmlns:a16="http://schemas.microsoft.com/office/drawing/2014/main" id="{A66EA11A-618F-6D4E-BF2C-E29591F3CA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8B0912B-D1F9-4D4B-AF21-F1FD80CF93B4}" type="slidenum">
              <a:rPr lang="en-US" altLang="en-US" smtClean="0">
                <a:latin typeface="Calibri" panose="020F0502020204030204" pitchFamily="34" charset="0"/>
              </a:rPr>
              <a:pPr/>
              <a:t>35</a:t>
            </a:fld>
            <a:endParaRPr lang="en-US" altLang="en-US">
              <a:latin typeface="Calibri" panose="020F0502020204030204" pitchFamily="34" charset="0"/>
            </a:endParaRPr>
          </a:p>
        </p:txBody>
      </p:sp>
    </p:spTree>
    <p:extLst>
      <p:ext uri="{BB962C8B-B14F-4D97-AF65-F5344CB8AC3E}">
        <p14:creationId xmlns:p14="http://schemas.microsoft.com/office/powerpoint/2010/main" val="3897960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3EB68C41-3DB0-AE45-8C16-F66B7A4643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C8C73FC2-97A1-624D-903F-DB9DD11854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2227" name="Slide Number Placeholder 3">
            <a:extLst>
              <a:ext uri="{FF2B5EF4-FFF2-40B4-BE49-F238E27FC236}">
                <a16:creationId xmlns:a16="http://schemas.microsoft.com/office/drawing/2014/main" id="{A7C59DD9-FDBD-8042-AA00-7FC87B9913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4ECE575-3B14-414C-B91A-1CA8BACEB810}" type="slidenum">
              <a:rPr lang="en-US" altLang="en-US" smtClean="0">
                <a:latin typeface="Calibri" panose="020F0502020204030204" pitchFamily="34" charset="0"/>
              </a:rPr>
              <a:pPr/>
              <a:t>36</a:t>
            </a:fld>
            <a:endParaRPr lang="en-US" altLang="en-US">
              <a:latin typeface="Calibri" panose="020F0502020204030204" pitchFamily="34" charset="0"/>
            </a:endParaRPr>
          </a:p>
        </p:txBody>
      </p:sp>
    </p:spTree>
    <p:extLst>
      <p:ext uri="{BB962C8B-B14F-4D97-AF65-F5344CB8AC3E}">
        <p14:creationId xmlns:p14="http://schemas.microsoft.com/office/powerpoint/2010/main" val="4252995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C6640AF0-7E17-4044-BE5E-6778F5591FB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3CAB39C4-2A7F-BB4A-8D70-CC331BC01FFC}" type="slidenum">
              <a:rPr lang="en-US" altLang="en-US" sz="1200">
                <a:latin typeface="Calibri" panose="020F0502020204030204" pitchFamily="34" charset="0"/>
              </a:rPr>
              <a:pPr algn="r" eaLnBrk="1" hangingPunct="1"/>
              <a:t>4</a:t>
            </a:fld>
            <a:endParaRPr lang="en-US" altLang="en-US" sz="1200">
              <a:latin typeface="Calibri" panose="020F0502020204030204" pitchFamily="34" charset="0"/>
            </a:endParaRPr>
          </a:p>
        </p:txBody>
      </p:sp>
      <p:sp>
        <p:nvSpPr>
          <p:cNvPr id="28674" name="Rectangle 2">
            <a:extLst>
              <a:ext uri="{FF2B5EF4-FFF2-40B4-BE49-F238E27FC236}">
                <a16:creationId xmlns:a16="http://schemas.microsoft.com/office/drawing/2014/main" id="{F788D239-E813-0243-94EF-64B4DB7249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8-4 The karyotype and a photograph of a child with Down syndrome. In the karyotype, three members of the G-group chromosome 21 are present, creating the 47,21+ condition.</a:t>
            </a:r>
            <a:endParaRPr lang="it-IT" altLang="en-US"/>
          </a:p>
          <a:p>
            <a:pPr eaLnBrk="1" hangingPunct="1">
              <a:spcBef>
                <a:spcPct val="0"/>
              </a:spcBef>
            </a:pPr>
            <a:endParaRPr lang="en-GB" altLang="en-US"/>
          </a:p>
        </p:txBody>
      </p:sp>
    </p:spTree>
    <p:extLst>
      <p:ext uri="{BB962C8B-B14F-4D97-AF65-F5344CB8AC3E}">
        <p14:creationId xmlns:p14="http://schemas.microsoft.com/office/powerpoint/2010/main" val="380264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0558BB25-3A58-AF4F-A016-E7F77EAFF4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F9E12B0A-978B-1544-91B2-E197F33C08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7" name="Slide Number Placeholder 3">
            <a:extLst>
              <a:ext uri="{FF2B5EF4-FFF2-40B4-BE49-F238E27FC236}">
                <a16:creationId xmlns:a16="http://schemas.microsoft.com/office/drawing/2014/main" id="{BA9B40FB-64C3-9846-BEA5-06C9ADE4E98D}"/>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B0B42BD2-9C2C-3144-A530-B614FF203A0B}" type="slidenum">
              <a:rPr lang="en-US" altLang="en-US" sz="1200">
                <a:latin typeface="Calibri" panose="020F0502020204030204" pitchFamily="34" charset="0"/>
              </a:rPr>
              <a:pPr algn="r" eaLnBrk="1" hangingPunct="1"/>
              <a:t>7</a:t>
            </a:fld>
            <a:endParaRPr lang="en-US" altLang="en-US" sz="1200">
              <a:latin typeface="Calibri" panose="020F0502020204030204" pitchFamily="34" charset="0"/>
            </a:endParaRPr>
          </a:p>
        </p:txBody>
      </p:sp>
    </p:spTree>
    <p:extLst>
      <p:ext uri="{BB962C8B-B14F-4D97-AF65-F5344CB8AC3E}">
        <p14:creationId xmlns:p14="http://schemas.microsoft.com/office/powerpoint/2010/main" val="2881160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DCB1B4C2-886A-5842-A304-7A06313F74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441C5C70-35B1-AB4B-BF32-408E188D69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5" name="Slide Number Placeholder 3">
            <a:extLst>
              <a:ext uri="{FF2B5EF4-FFF2-40B4-BE49-F238E27FC236}">
                <a16:creationId xmlns:a16="http://schemas.microsoft.com/office/drawing/2014/main" id="{1ABF9DDE-6658-3E46-9E67-36F40B658136}"/>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90729384-FB4C-AA46-99EF-EE1964D6A1EE}" type="slidenum">
              <a:rPr lang="en-US" altLang="en-US" sz="1200">
                <a:latin typeface="Calibri" panose="020F0502020204030204" pitchFamily="34" charset="0"/>
              </a:rPr>
              <a:pPr algn="r" eaLnBrk="1" hangingPunct="1"/>
              <a:t>9</a:t>
            </a:fld>
            <a:endParaRPr lang="en-US" altLang="en-US" sz="1200">
              <a:latin typeface="Calibri" panose="020F0502020204030204" pitchFamily="34" charset="0"/>
            </a:endParaRPr>
          </a:p>
        </p:txBody>
      </p:sp>
    </p:spTree>
    <p:extLst>
      <p:ext uri="{BB962C8B-B14F-4D97-AF65-F5344CB8AC3E}">
        <p14:creationId xmlns:p14="http://schemas.microsoft.com/office/powerpoint/2010/main" val="907914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3E2EC6C4-ACF2-1448-AF92-DDADEFB012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10AA9F17-EDDD-304F-BC74-B2BDB2E4C0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3" name="Slide Number Placeholder 3">
            <a:extLst>
              <a:ext uri="{FF2B5EF4-FFF2-40B4-BE49-F238E27FC236}">
                <a16:creationId xmlns:a16="http://schemas.microsoft.com/office/drawing/2014/main" id="{F580E997-48E0-9E42-AAF9-703952B3547E}"/>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B93CBA6C-DC37-9841-9D74-B58B58579E84}" type="slidenum">
              <a:rPr lang="en-US" altLang="en-US" sz="1200">
                <a:latin typeface="Calibri" panose="020F0502020204030204" pitchFamily="34" charset="0"/>
              </a:rPr>
              <a:pPr algn="r" eaLnBrk="1" hangingPunct="1"/>
              <a:t>10</a:t>
            </a:fld>
            <a:endParaRPr lang="en-US" altLang="en-US" sz="1200">
              <a:latin typeface="Calibri" panose="020F0502020204030204" pitchFamily="34" charset="0"/>
            </a:endParaRPr>
          </a:p>
        </p:txBody>
      </p:sp>
    </p:spTree>
    <p:extLst>
      <p:ext uri="{BB962C8B-B14F-4D97-AF65-F5344CB8AC3E}">
        <p14:creationId xmlns:p14="http://schemas.microsoft.com/office/powerpoint/2010/main" val="4132618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C296EEA1-CCC6-1F4E-81FA-DDBFB759F9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278766F7-7E19-4C4F-BA52-7B02A14BCF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1" name="Slide Number Placeholder 3">
            <a:extLst>
              <a:ext uri="{FF2B5EF4-FFF2-40B4-BE49-F238E27FC236}">
                <a16:creationId xmlns:a16="http://schemas.microsoft.com/office/drawing/2014/main" id="{44F88C2A-AC8E-9C44-94F8-FC6FE67EFFAE}"/>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1B0966F4-4AD7-D841-B263-A4F3A74C27E2}" type="slidenum">
              <a:rPr lang="en-US" altLang="en-US" sz="1200">
                <a:latin typeface="Calibri" panose="020F0502020204030204" pitchFamily="34" charset="0"/>
              </a:rPr>
              <a:pPr algn="r" eaLnBrk="1" hangingPunct="1"/>
              <a:t>11</a:t>
            </a:fld>
            <a:endParaRPr lang="en-US" altLang="en-US" sz="1200">
              <a:latin typeface="Calibri" panose="020F0502020204030204" pitchFamily="34" charset="0"/>
            </a:endParaRPr>
          </a:p>
        </p:txBody>
      </p:sp>
    </p:spTree>
    <p:extLst>
      <p:ext uri="{BB962C8B-B14F-4D97-AF65-F5344CB8AC3E}">
        <p14:creationId xmlns:p14="http://schemas.microsoft.com/office/powerpoint/2010/main" val="3424630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688D65FB-73B9-DA43-AC0E-C93F65B093F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2071D6AD-BAB2-6544-88F2-F01C4B67C8D4}" type="slidenum">
              <a:rPr lang="en-US" altLang="en-US" sz="1200">
                <a:latin typeface="Calibri" panose="020F0502020204030204" pitchFamily="34" charset="0"/>
              </a:rPr>
              <a:pPr algn="r" eaLnBrk="1" hangingPunct="1"/>
              <a:t>12</a:t>
            </a:fld>
            <a:endParaRPr lang="en-US" altLang="en-US" sz="1200">
              <a:latin typeface="Calibri" panose="020F0502020204030204" pitchFamily="34" charset="0"/>
            </a:endParaRPr>
          </a:p>
        </p:txBody>
      </p:sp>
      <p:sp>
        <p:nvSpPr>
          <p:cNvPr id="45058" name="Rectangle 2">
            <a:extLst>
              <a:ext uri="{FF2B5EF4-FFF2-40B4-BE49-F238E27FC236}">
                <a16:creationId xmlns:a16="http://schemas.microsoft.com/office/drawing/2014/main" id="{8877C3AC-ED0C-D04D-84C1-A36E48713C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a:extLst>
              <a:ext uri="{FF2B5EF4-FFF2-40B4-BE49-F238E27FC236}">
                <a16:creationId xmlns:a16="http://schemas.microsoft.com/office/drawing/2014/main" id="{4CFE4097-D80F-5A43-9819-A1806F63B8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en-US"/>
              <a:t>Figure 9-6 </a:t>
            </a:r>
            <a:r>
              <a:rPr lang="en-US" altLang="en-US"/>
              <a:t>Examples of chloroplast DNA. (a) Electron micrograph of chloroplast DNA derived from lettuce. (b) Diagram illustrating the arrangement of many of the genes encoded by cpDNA of the moss, Marchantia polymorpha. Photosytems 1 and 2 are groups of genes with photosynthetic functions.</a:t>
            </a:r>
            <a:endParaRPr lang="it-IT" altLang="en-US"/>
          </a:p>
        </p:txBody>
      </p:sp>
    </p:spTree>
    <p:extLst>
      <p:ext uri="{BB962C8B-B14F-4D97-AF65-F5344CB8AC3E}">
        <p14:creationId xmlns:p14="http://schemas.microsoft.com/office/powerpoint/2010/main" val="1070342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5C044BB1-2A2C-584D-85BE-369280A9D3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91EE2CC0-57C0-5F44-BF75-E38C31EA67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3" name="Slide Number Placeholder 3">
            <a:extLst>
              <a:ext uri="{FF2B5EF4-FFF2-40B4-BE49-F238E27FC236}">
                <a16:creationId xmlns:a16="http://schemas.microsoft.com/office/drawing/2014/main" id="{3C14B85F-FF7E-DE4C-A908-D672C8B46AC0}"/>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A0A495EF-70BB-2842-A8B4-2F38D611AC7A}" type="slidenum">
              <a:rPr lang="en-US" altLang="en-US" sz="1200">
                <a:latin typeface="Calibri" panose="020F0502020204030204" pitchFamily="34" charset="0"/>
              </a:rPr>
              <a:pPr algn="r" eaLnBrk="1" hangingPunct="1"/>
              <a:t>18</a:t>
            </a:fld>
            <a:endParaRPr lang="en-US" altLang="en-US" sz="1200">
              <a:latin typeface="Calibri" panose="020F0502020204030204" pitchFamily="34" charset="0"/>
            </a:endParaRPr>
          </a:p>
        </p:txBody>
      </p:sp>
    </p:spTree>
    <p:extLst>
      <p:ext uri="{BB962C8B-B14F-4D97-AF65-F5344CB8AC3E}">
        <p14:creationId xmlns:p14="http://schemas.microsoft.com/office/powerpoint/2010/main" val="4123873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C2D5E7C8-53F4-BC4F-8965-85BCB88CD2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374983BD-E468-E546-B5DF-714198C2E1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6867" name="Slide Number Placeholder 3">
            <a:extLst>
              <a:ext uri="{FF2B5EF4-FFF2-40B4-BE49-F238E27FC236}">
                <a16:creationId xmlns:a16="http://schemas.microsoft.com/office/drawing/2014/main" id="{C54DBECF-2487-E449-A572-009070ED1E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8D9DE2D-8AB3-9045-A2D3-752EDC6DE862}"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Tree>
    <p:extLst>
      <p:ext uri="{BB962C8B-B14F-4D97-AF65-F5344CB8AC3E}">
        <p14:creationId xmlns:p14="http://schemas.microsoft.com/office/powerpoint/2010/main" val="416530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BF18F71-9C4E-44A9-A342-783EC6932816}"/>
              </a:ext>
            </a:extLst>
          </p:cNvPr>
          <p:cNvSpPr>
            <a:spLocks noGrp="1"/>
          </p:cNvSpPr>
          <p:nvPr>
            <p:ph type="dt" sz="half" idx="10"/>
          </p:nvPr>
        </p:nvSpPr>
        <p:spPr/>
        <p:txBody>
          <a:bodyPr/>
          <a:lstStyle>
            <a:lvl1pPr>
              <a:defRPr/>
            </a:lvl1pPr>
          </a:lstStyle>
          <a:p>
            <a:pPr>
              <a:defRPr/>
            </a:pPr>
            <a:fld id="{C13504D5-5054-435A-A211-32CD5B3D5E5D}" type="datetimeFigureOut">
              <a:rPr lang="en-US" altLang="en-US"/>
              <a:pPr>
                <a:defRPr/>
              </a:pPr>
              <a:t>9/17/19</a:t>
            </a:fld>
            <a:endParaRPr lang="en-US" altLang="en-US"/>
          </a:p>
        </p:txBody>
      </p:sp>
      <p:sp>
        <p:nvSpPr>
          <p:cNvPr id="5" name="Footer Placeholder 4">
            <a:extLst>
              <a:ext uri="{FF2B5EF4-FFF2-40B4-BE49-F238E27FC236}">
                <a16:creationId xmlns:a16="http://schemas.microsoft.com/office/drawing/2014/main" id="{8F46BB5E-D1F8-4EB1-8653-82A34B1633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358BA6-8061-4ABF-BC57-3FC4EFD67429}"/>
              </a:ext>
            </a:extLst>
          </p:cNvPr>
          <p:cNvSpPr>
            <a:spLocks noGrp="1"/>
          </p:cNvSpPr>
          <p:nvPr>
            <p:ph type="sldNum" sz="quarter" idx="12"/>
          </p:nvPr>
        </p:nvSpPr>
        <p:spPr/>
        <p:txBody>
          <a:bodyPr/>
          <a:lstStyle>
            <a:lvl1pPr>
              <a:defRPr/>
            </a:lvl1pPr>
          </a:lstStyle>
          <a:p>
            <a:pPr>
              <a:defRPr/>
            </a:pPr>
            <a:fld id="{41B4F650-B2BA-48EC-B475-ACB76B60B961}" type="slidenum">
              <a:rPr lang="en-US" altLang="en-US"/>
              <a:pPr>
                <a:defRPr/>
              </a:pPr>
              <a:t>‹#›</a:t>
            </a:fld>
            <a:endParaRPr lang="en-US" altLang="en-US"/>
          </a:p>
        </p:txBody>
      </p:sp>
    </p:spTree>
    <p:extLst>
      <p:ext uri="{BB962C8B-B14F-4D97-AF65-F5344CB8AC3E}">
        <p14:creationId xmlns:p14="http://schemas.microsoft.com/office/powerpoint/2010/main" val="222100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5FF34-4300-4A97-A66B-5A98290DF4F4}"/>
              </a:ext>
            </a:extLst>
          </p:cNvPr>
          <p:cNvSpPr>
            <a:spLocks noGrp="1"/>
          </p:cNvSpPr>
          <p:nvPr>
            <p:ph type="dt" sz="half" idx="10"/>
          </p:nvPr>
        </p:nvSpPr>
        <p:spPr/>
        <p:txBody>
          <a:bodyPr/>
          <a:lstStyle>
            <a:lvl1pPr>
              <a:defRPr/>
            </a:lvl1pPr>
          </a:lstStyle>
          <a:p>
            <a:pPr>
              <a:defRPr/>
            </a:pPr>
            <a:fld id="{7F937BEB-3793-43E6-BB96-D0FCC118C386}" type="datetimeFigureOut">
              <a:rPr lang="en-US" altLang="en-US"/>
              <a:pPr>
                <a:defRPr/>
              </a:pPr>
              <a:t>9/17/19</a:t>
            </a:fld>
            <a:endParaRPr lang="en-US" altLang="en-US"/>
          </a:p>
        </p:txBody>
      </p:sp>
      <p:sp>
        <p:nvSpPr>
          <p:cNvPr id="5" name="Footer Placeholder 4">
            <a:extLst>
              <a:ext uri="{FF2B5EF4-FFF2-40B4-BE49-F238E27FC236}">
                <a16:creationId xmlns:a16="http://schemas.microsoft.com/office/drawing/2014/main" id="{5047E483-C158-4B52-B6DD-FA99660B87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F78FA5-D978-46F6-96B6-D823C63FA626}"/>
              </a:ext>
            </a:extLst>
          </p:cNvPr>
          <p:cNvSpPr>
            <a:spLocks noGrp="1"/>
          </p:cNvSpPr>
          <p:nvPr>
            <p:ph type="sldNum" sz="quarter" idx="12"/>
          </p:nvPr>
        </p:nvSpPr>
        <p:spPr/>
        <p:txBody>
          <a:bodyPr/>
          <a:lstStyle>
            <a:lvl1pPr>
              <a:defRPr/>
            </a:lvl1pPr>
          </a:lstStyle>
          <a:p>
            <a:pPr>
              <a:defRPr/>
            </a:pPr>
            <a:fld id="{B75A0353-0CCE-441F-A7C0-9E244E7A0DE8}" type="slidenum">
              <a:rPr lang="en-US" altLang="en-US"/>
              <a:pPr>
                <a:defRPr/>
              </a:pPr>
              <a:t>‹#›</a:t>
            </a:fld>
            <a:endParaRPr lang="en-US" altLang="en-US"/>
          </a:p>
        </p:txBody>
      </p:sp>
    </p:spTree>
    <p:extLst>
      <p:ext uri="{BB962C8B-B14F-4D97-AF65-F5344CB8AC3E}">
        <p14:creationId xmlns:p14="http://schemas.microsoft.com/office/powerpoint/2010/main" val="311162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E5A78-3DDB-4BBA-AD10-3AAF3B1D613F}"/>
              </a:ext>
            </a:extLst>
          </p:cNvPr>
          <p:cNvSpPr>
            <a:spLocks noGrp="1"/>
          </p:cNvSpPr>
          <p:nvPr>
            <p:ph type="dt" sz="half" idx="10"/>
          </p:nvPr>
        </p:nvSpPr>
        <p:spPr/>
        <p:txBody>
          <a:bodyPr/>
          <a:lstStyle>
            <a:lvl1pPr>
              <a:defRPr/>
            </a:lvl1pPr>
          </a:lstStyle>
          <a:p>
            <a:pPr>
              <a:defRPr/>
            </a:pPr>
            <a:fld id="{C209BF4B-9E97-4408-9E11-C7B468A16FEC}" type="datetimeFigureOut">
              <a:rPr lang="en-US" altLang="en-US"/>
              <a:pPr>
                <a:defRPr/>
              </a:pPr>
              <a:t>9/17/19</a:t>
            </a:fld>
            <a:endParaRPr lang="en-US" altLang="en-US"/>
          </a:p>
        </p:txBody>
      </p:sp>
      <p:sp>
        <p:nvSpPr>
          <p:cNvPr id="5" name="Footer Placeholder 4">
            <a:extLst>
              <a:ext uri="{FF2B5EF4-FFF2-40B4-BE49-F238E27FC236}">
                <a16:creationId xmlns:a16="http://schemas.microsoft.com/office/drawing/2014/main" id="{0C288F81-C685-4CCF-B435-91EE6C1641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B2830E-4619-4A14-9F11-549010C4CA8F}"/>
              </a:ext>
            </a:extLst>
          </p:cNvPr>
          <p:cNvSpPr>
            <a:spLocks noGrp="1"/>
          </p:cNvSpPr>
          <p:nvPr>
            <p:ph type="sldNum" sz="quarter" idx="12"/>
          </p:nvPr>
        </p:nvSpPr>
        <p:spPr/>
        <p:txBody>
          <a:bodyPr/>
          <a:lstStyle>
            <a:lvl1pPr>
              <a:defRPr/>
            </a:lvl1pPr>
          </a:lstStyle>
          <a:p>
            <a:pPr>
              <a:defRPr/>
            </a:pPr>
            <a:fld id="{E03D0414-6EE9-4F62-AA21-B423E6F763B1}" type="slidenum">
              <a:rPr lang="en-US" altLang="en-US"/>
              <a:pPr>
                <a:defRPr/>
              </a:pPr>
              <a:t>‹#›</a:t>
            </a:fld>
            <a:endParaRPr lang="en-US" altLang="en-US"/>
          </a:p>
        </p:txBody>
      </p:sp>
    </p:spTree>
    <p:extLst>
      <p:ext uri="{BB962C8B-B14F-4D97-AF65-F5344CB8AC3E}">
        <p14:creationId xmlns:p14="http://schemas.microsoft.com/office/powerpoint/2010/main" val="2130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A7C6D-CBBF-4323-9839-58BC457D6681}"/>
              </a:ext>
            </a:extLst>
          </p:cNvPr>
          <p:cNvSpPr>
            <a:spLocks noGrp="1"/>
          </p:cNvSpPr>
          <p:nvPr>
            <p:ph type="dt" sz="half" idx="10"/>
          </p:nvPr>
        </p:nvSpPr>
        <p:spPr/>
        <p:txBody>
          <a:bodyPr/>
          <a:lstStyle>
            <a:lvl1pPr>
              <a:defRPr/>
            </a:lvl1pPr>
          </a:lstStyle>
          <a:p>
            <a:pPr>
              <a:defRPr/>
            </a:pPr>
            <a:fld id="{5480A1B3-B5EB-4EFE-A9A1-1EC9C37A7AA1}" type="datetimeFigureOut">
              <a:rPr lang="en-US" altLang="en-US"/>
              <a:pPr>
                <a:defRPr/>
              </a:pPr>
              <a:t>9/17/19</a:t>
            </a:fld>
            <a:endParaRPr lang="en-US" altLang="en-US"/>
          </a:p>
        </p:txBody>
      </p:sp>
      <p:sp>
        <p:nvSpPr>
          <p:cNvPr id="5" name="Footer Placeholder 4">
            <a:extLst>
              <a:ext uri="{FF2B5EF4-FFF2-40B4-BE49-F238E27FC236}">
                <a16:creationId xmlns:a16="http://schemas.microsoft.com/office/drawing/2014/main" id="{F1548139-B5C4-47F2-894F-1FABCC2AFB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5A1372-F2B8-47FC-B034-12D281791F8A}"/>
              </a:ext>
            </a:extLst>
          </p:cNvPr>
          <p:cNvSpPr>
            <a:spLocks noGrp="1"/>
          </p:cNvSpPr>
          <p:nvPr>
            <p:ph type="sldNum" sz="quarter" idx="12"/>
          </p:nvPr>
        </p:nvSpPr>
        <p:spPr/>
        <p:txBody>
          <a:bodyPr/>
          <a:lstStyle>
            <a:lvl1pPr>
              <a:defRPr/>
            </a:lvl1pPr>
          </a:lstStyle>
          <a:p>
            <a:pPr>
              <a:defRPr/>
            </a:pPr>
            <a:fld id="{A5E3C966-C393-4FB6-8B81-744FE7AD1F29}" type="slidenum">
              <a:rPr lang="en-US" altLang="en-US"/>
              <a:pPr>
                <a:defRPr/>
              </a:pPr>
              <a:t>‹#›</a:t>
            </a:fld>
            <a:endParaRPr lang="en-US" altLang="en-US"/>
          </a:p>
        </p:txBody>
      </p:sp>
    </p:spTree>
    <p:extLst>
      <p:ext uri="{BB962C8B-B14F-4D97-AF65-F5344CB8AC3E}">
        <p14:creationId xmlns:p14="http://schemas.microsoft.com/office/powerpoint/2010/main" val="398700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DC110B-DD2E-4C9C-B63D-9C2743BCF713}"/>
              </a:ext>
            </a:extLst>
          </p:cNvPr>
          <p:cNvSpPr>
            <a:spLocks noGrp="1"/>
          </p:cNvSpPr>
          <p:nvPr>
            <p:ph type="dt" sz="half" idx="10"/>
          </p:nvPr>
        </p:nvSpPr>
        <p:spPr/>
        <p:txBody>
          <a:bodyPr/>
          <a:lstStyle>
            <a:lvl1pPr>
              <a:defRPr/>
            </a:lvl1pPr>
          </a:lstStyle>
          <a:p>
            <a:pPr>
              <a:defRPr/>
            </a:pPr>
            <a:fld id="{F4771B45-374B-4E7C-B936-92FA5156DC17}" type="datetimeFigureOut">
              <a:rPr lang="en-US" altLang="en-US"/>
              <a:pPr>
                <a:defRPr/>
              </a:pPr>
              <a:t>9/17/19</a:t>
            </a:fld>
            <a:endParaRPr lang="en-US" altLang="en-US"/>
          </a:p>
        </p:txBody>
      </p:sp>
      <p:sp>
        <p:nvSpPr>
          <p:cNvPr id="5" name="Footer Placeholder 4">
            <a:extLst>
              <a:ext uri="{FF2B5EF4-FFF2-40B4-BE49-F238E27FC236}">
                <a16:creationId xmlns:a16="http://schemas.microsoft.com/office/drawing/2014/main" id="{BD07AD27-F437-4B2D-ABD6-830E1F89F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5526FE-5930-4227-9741-A2667DAFE6C1}"/>
              </a:ext>
            </a:extLst>
          </p:cNvPr>
          <p:cNvSpPr>
            <a:spLocks noGrp="1"/>
          </p:cNvSpPr>
          <p:nvPr>
            <p:ph type="sldNum" sz="quarter" idx="12"/>
          </p:nvPr>
        </p:nvSpPr>
        <p:spPr/>
        <p:txBody>
          <a:bodyPr/>
          <a:lstStyle>
            <a:lvl1pPr>
              <a:defRPr/>
            </a:lvl1pPr>
          </a:lstStyle>
          <a:p>
            <a:pPr>
              <a:defRPr/>
            </a:pPr>
            <a:fld id="{3DFE95AE-171A-453F-9A65-31BCA20B13C5}" type="slidenum">
              <a:rPr lang="en-US" altLang="en-US"/>
              <a:pPr>
                <a:defRPr/>
              </a:pPr>
              <a:t>‹#›</a:t>
            </a:fld>
            <a:endParaRPr lang="en-US" altLang="en-US"/>
          </a:p>
        </p:txBody>
      </p:sp>
    </p:spTree>
    <p:extLst>
      <p:ext uri="{BB962C8B-B14F-4D97-AF65-F5344CB8AC3E}">
        <p14:creationId xmlns:p14="http://schemas.microsoft.com/office/powerpoint/2010/main" val="136967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7829377-EF70-4249-8F76-35F586EDCC15}"/>
              </a:ext>
            </a:extLst>
          </p:cNvPr>
          <p:cNvSpPr>
            <a:spLocks noGrp="1"/>
          </p:cNvSpPr>
          <p:nvPr>
            <p:ph type="dt" sz="half" idx="10"/>
          </p:nvPr>
        </p:nvSpPr>
        <p:spPr/>
        <p:txBody>
          <a:bodyPr/>
          <a:lstStyle>
            <a:lvl1pPr>
              <a:defRPr/>
            </a:lvl1pPr>
          </a:lstStyle>
          <a:p>
            <a:pPr>
              <a:defRPr/>
            </a:pPr>
            <a:fld id="{2F16B9A3-1802-4C8B-BAC6-3411A542377A}" type="datetimeFigureOut">
              <a:rPr lang="en-US" altLang="en-US"/>
              <a:pPr>
                <a:defRPr/>
              </a:pPr>
              <a:t>9/17/19</a:t>
            </a:fld>
            <a:endParaRPr lang="en-US" altLang="en-US"/>
          </a:p>
        </p:txBody>
      </p:sp>
      <p:sp>
        <p:nvSpPr>
          <p:cNvPr id="6" name="Footer Placeholder 4">
            <a:extLst>
              <a:ext uri="{FF2B5EF4-FFF2-40B4-BE49-F238E27FC236}">
                <a16:creationId xmlns:a16="http://schemas.microsoft.com/office/drawing/2014/main" id="{86939EFF-AD78-44B0-A35B-480E720BAC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C93D91-5D54-471C-B67F-28BBFECD5250}"/>
              </a:ext>
            </a:extLst>
          </p:cNvPr>
          <p:cNvSpPr>
            <a:spLocks noGrp="1"/>
          </p:cNvSpPr>
          <p:nvPr>
            <p:ph type="sldNum" sz="quarter" idx="12"/>
          </p:nvPr>
        </p:nvSpPr>
        <p:spPr/>
        <p:txBody>
          <a:bodyPr/>
          <a:lstStyle>
            <a:lvl1pPr>
              <a:defRPr/>
            </a:lvl1pPr>
          </a:lstStyle>
          <a:p>
            <a:pPr>
              <a:defRPr/>
            </a:pPr>
            <a:fld id="{9EF8261B-1930-42CF-A1BD-8291610822BE}" type="slidenum">
              <a:rPr lang="en-US" altLang="en-US"/>
              <a:pPr>
                <a:defRPr/>
              </a:pPr>
              <a:t>‹#›</a:t>
            </a:fld>
            <a:endParaRPr lang="en-US" altLang="en-US"/>
          </a:p>
        </p:txBody>
      </p:sp>
    </p:spTree>
    <p:extLst>
      <p:ext uri="{BB962C8B-B14F-4D97-AF65-F5344CB8AC3E}">
        <p14:creationId xmlns:p14="http://schemas.microsoft.com/office/powerpoint/2010/main" val="180965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42211FA-53D8-4753-9CA0-A719549345D1}"/>
              </a:ext>
            </a:extLst>
          </p:cNvPr>
          <p:cNvSpPr>
            <a:spLocks noGrp="1"/>
          </p:cNvSpPr>
          <p:nvPr>
            <p:ph type="dt" sz="half" idx="10"/>
          </p:nvPr>
        </p:nvSpPr>
        <p:spPr/>
        <p:txBody>
          <a:bodyPr/>
          <a:lstStyle>
            <a:lvl1pPr>
              <a:defRPr/>
            </a:lvl1pPr>
          </a:lstStyle>
          <a:p>
            <a:pPr>
              <a:defRPr/>
            </a:pPr>
            <a:fld id="{2C694061-C2BC-4AC5-AA68-91FF970BD6ED}" type="datetimeFigureOut">
              <a:rPr lang="en-US" altLang="en-US"/>
              <a:pPr>
                <a:defRPr/>
              </a:pPr>
              <a:t>9/17/19</a:t>
            </a:fld>
            <a:endParaRPr lang="en-US" altLang="en-US"/>
          </a:p>
        </p:txBody>
      </p:sp>
      <p:sp>
        <p:nvSpPr>
          <p:cNvPr id="8" name="Footer Placeholder 4">
            <a:extLst>
              <a:ext uri="{FF2B5EF4-FFF2-40B4-BE49-F238E27FC236}">
                <a16:creationId xmlns:a16="http://schemas.microsoft.com/office/drawing/2014/main" id="{BDAC4C7C-55F4-43BD-B5AD-2A1FAD16A6A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588CB8-66C9-4FE7-93A8-D2048D057614}"/>
              </a:ext>
            </a:extLst>
          </p:cNvPr>
          <p:cNvSpPr>
            <a:spLocks noGrp="1"/>
          </p:cNvSpPr>
          <p:nvPr>
            <p:ph type="sldNum" sz="quarter" idx="12"/>
          </p:nvPr>
        </p:nvSpPr>
        <p:spPr/>
        <p:txBody>
          <a:bodyPr/>
          <a:lstStyle>
            <a:lvl1pPr>
              <a:defRPr/>
            </a:lvl1pPr>
          </a:lstStyle>
          <a:p>
            <a:pPr>
              <a:defRPr/>
            </a:pPr>
            <a:fld id="{27AB6CD8-FB1A-45D0-9793-0AF4F90E61E2}" type="slidenum">
              <a:rPr lang="en-US" altLang="en-US"/>
              <a:pPr>
                <a:defRPr/>
              </a:pPr>
              <a:t>‹#›</a:t>
            </a:fld>
            <a:endParaRPr lang="en-US" altLang="en-US"/>
          </a:p>
        </p:txBody>
      </p:sp>
    </p:spTree>
    <p:extLst>
      <p:ext uri="{BB962C8B-B14F-4D97-AF65-F5344CB8AC3E}">
        <p14:creationId xmlns:p14="http://schemas.microsoft.com/office/powerpoint/2010/main" val="85187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EBFB474-8A2F-4023-B92D-9F7A516F19D7}"/>
              </a:ext>
            </a:extLst>
          </p:cNvPr>
          <p:cNvSpPr>
            <a:spLocks noGrp="1"/>
          </p:cNvSpPr>
          <p:nvPr>
            <p:ph type="dt" sz="half" idx="10"/>
          </p:nvPr>
        </p:nvSpPr>
        <p:spPr/>
        <p:txBody>
          <a:bodyPr/>
          <a:lstStyle>
            <a:lvl1pPr>
              <a:defRPr/>
            </a:lvl1pPr>
          </a:lstStyle>
          <a:p>
            <a:pPr>
              <a:defRPr/>
            </a:pPr>
            <a:fld id="{E4E0140B-9DD2-4419-9BF7-D27D53144A62}" type="datetimeFigureOut">
              <a:rPr lang="en-US" altLang="en-US"/>
              <a:pPr>
                <a:defRPr/>
              </a:pPr>
              <a:t>9/17/19</a:t>
            </a:fld>
            <a:endParaRPr lang="en-US" altLang="en-US"/>
          </a:p>
        </p:txBody>
      </p:sp>
      <p:sp>
        <p:nvSpPr>
          <p:cNvPr id="4" name="Footer Placeholder 4">
            <a:extLst>
              <a:ext uri="{FF2B5EF4-FFF2-40B4-BE49-F238E27FC236}">
                <a16:creationId xmlns:a16="http://schemas.microsoft.com/office/drawing/2014/main" id="{0DB87FAB-BC2C-4EEE-A12C-3D2AE8764D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624F4C0-F271-4B46-8925-7170984291CF}"/>
              </a:ext>
            </a:extLst>
          </p:cNvPr>
          <p:cNvSpPr>
            <a:spLocks noGrp="1"/>
          </p:cNvSpPr>
          <p:nvPr>
            <p:ph type="sldNum" sz="quarter" idx="12"/>
          </p:nvPr>
        </p:nvSpPr>
        <p:spPr/>
        <p:txBody>
          <a:bodyPr/>
          <a:lstStyle>
            <a:lvl1pPr>
              <a:defRPr/>
            </a:lvl1pPr>
          </a:lstStyle>
          <a:p>
            <a:pPr>
              <a:defRPr/>
            </a:pPr>
            <a:fld id="{11F50669-8593-467E-B722-38AFBB8524B2}" type="slidenum">
              <a:rPr lang="en-US" altLang="en-US"/>
              <a:pPr>
                <a:defRPr/>
              </a:pPr>
              <a:t>‹#›</a:t>
            </a:fld>
            <a:endParaRPr lang="en-US" altLang="en-US"/>
          </a:p>
        </p:txBody>
      </p:sp>
    </p:spTree>
    <p:extLst>
      <p:ext uri="{BB962C8B-B14F-4D97-AF65-F5344CB8AC3E}">
        <p14:creationId xmlns:p14="http://schemas.microsoft.com/office/powerpoint/2010/main" val="37206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93D189-F66D-4950-A895-185334F8BEDD}"/>
              </a:ext>
            </a:extLst>
          </p:cNvPr>
          <p:cNvSpPr>
            <a:spLocks noGrp="1"/>
          </p:cNvSpPr>
          <p:nvPr>
            <p:ph type="dt" sz="half" idx="10"/>
          </p:nvPr>
        </p:nvSpPr>
        <p:spPr/>
        <p:txBody>
          <a:bodyPr/>
          <a:lstStyle>
            <a:lvl1pPr>
              <a:defRPr/>
            </a:lvl1pPr>
          </a:lstStyle>
          <a:p>
            <a:pPr>
              <a:defRPr/>
            </a:pPr>
            <a:fld id="{9C1E1116-D968-4423-940B-16E3CAC5A774}" type="datetimeFigureOut">
              <a:rPr lang="en-US" altLang="en-US"/>
              <a:pPr>
                <a:defRPr/>
              </a:pPr>
              <a:t>9/17/19</a:t>
            </a:fld>
            <a:endParaRPr lang="en-US" altLang="en-US"/>
          </a:p>
        </p:txBody>
      </p:sp>
      <p:sp>
        <p:nvSpPr>
          <p:cNvPr id="3" name="Footer Placeholder 4">
            <a:extLst>
              <a:ext uri="{FF2B5EF4-FFF2-40B4-BE49-F238E27FC236}">
                <a16:creationId xmlns:a16="http://schemas.microsoft.com/office/drawing/2014/main" id="{1824DE60-65A3-42ED-AF2A-1DE5E349452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FCAFE95-8D5D-40A1-9119-52F27AC9A496}"/>
              </a:ext>
            </a:extLst>
          </p:cNvPr>
          <p:cNvSpPr>
            <a:spLocks noGrp="1"/>
          </p:cNvSpPr>
          <p:nvPr>
            <p:ph type="sldNum" sz="quarter" idx="12"/>
          </p:nvPr>
        </p:nvSpPr>
        <p:spPr/>
        <p:txBody>
          <a:bodyPr/>
          <a:lstStyle>
            <a:lvl1pPr>
              <a:defRPr/>
            </a:lvl1pPr>
          </a:lstStyle>
          <a:p>
            <a:pPr>
              <a:defRPr/>
            </a:pPr>
            <a:fld id="{717C4A43-0D9C-4EA2-BFE0-32EE84EA6218}" type="slidenum">
              <a:rPr lang="en-US" altLang="en-US"/>
              <a:pPr>
                <a:defRPr/>
              </a:pPr>
              <a:t>‹#›</a:t>
            </a:fld>
            <a:endParaRPr lang="en-US" altLang="en-US"/>
          </a:p>
        </p:txBody>
      </p:sp>
    </p:spTree>
    <p:extLst>
      <p:ext uri="{BB962C8B-B14F-4D97-AF65-F5344CB8AC3E}">
        <p14:creationId xmlns:p14="http://schemas.microsoft.com/office/powerpoint/2010/main" val="38545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F52DE7-5B78-4CE1-A79D-A4F17BB466F7}"/>
              </a:ext>
            </a:extLst>
          </p:cNvPr>
          <p:cNvSpPr>
            <a:spLocks noGrp="1"/>
          </p:cNvSpPr>
          <p:nvPr>
            <p:ph type="dt" sz="half" idx="10"/>
          </p:nvPr>
        </p:nvSpPr>
        <p:spPr/>
        <p:txBody>
          <a:bodyPr/>
          <a:lstStyle>
            <a:lvl1pPr>
              <a:defRPr/>
            </a:lvl1pPr>
          </a:lstStyle>
          <a:p>
            <a:pPr>
              <a:defRPr/>
            </a:pPr>
            <a:fld id="{4EC9AEBA-562D-48D4-A2A9-2102C7685962}" type="datetimeFigureOut">
              <a:rPr lang="en-US" altLang="en-US"/>
              <a:pPr>
                <a:defRPr/>
              </a:pPr>
              <a:t>9/17/19</a:t>
            </a:fld>
            <a:endParaRPr lang="en-US" altLang="en-US"/>
          </a:p>
        </p:txBody>
      </p:sp>
      <p:sp>
        <p:nvSpPr>
          <p:cNvPr id="6" name="Footer Placeholder 4">
            <a:extLst>
              <a:ext uri="{FF2B5EF4-FFF2-40B4-BE49-F238E27FC236}">
                <a16:creationId xmlns:a16="http://schemas.microsoft.com/office/drawing/2014/main" id="{65BFD1CC-643F-4EA6-B348-C113353023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98ACFE-1129-4639-870C-486A9AC5A6EA}"/>
              </a:ext>
            </a:extLst>
          </p:cNvPr>
          <p:cNvSpPr>
            <a:spLocks noGrp="1"/>
          </p:cNvSpPr>
          <p:nvPr>
            <p:ph type="sldNum" sz="quarter" idx="12"/>
          </p:nvPr>
        </p:nvSpPr>
        <p:spPr/>
        <p:txBody>
          <a:bodyPr/>
          <a:lstStyle>
            <a:lvl1pPr>
              <a:defRPr/>
            </a:lvl1pPr>
          </a:lstStyle>
          <a:p>
            <a:pPr>
              <a:defRPr/>
            </a:pPr>
            <a:fld id="{C740481C-81C0-4A20-84F1-2120ADB1BB84}" type="slidenum">
              <a:rPr lang="en-US" altLang="en-US"/>
              <a:pPr>
                <a:defRPr/>
              </a:pPr>
              <a:t>‹#›</a:t>
            </a:fld>
            <a:endParaRPr lang="en-US" altLang="en-US"/>
          </a:p>
        </p:txBody>
      </p:sp>
    </p:spTree>
    <p:extLst>
      <p:ext uri="{BB962C8B-B14F-4D97-AF65-F5344CB8AC3E}">
        <p14:creationId xmlns:p14="http://schemas.microsoft.com/office/powerpoint/2010/main" val="62747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101D9B9-526D-411F-96A4-8BB32B0CA69D}"/>
              </a:ext>
            </a:extLst>
          </p:cNvPr>
          <p:cNvSpPr>
            <a:spLocks noGrp="1"/>
          </p:cNvSpPr>
          <p:nvPr>
            <p:ph type="dt" sz="half" idx="10"/>
          </p:nvPr>
        </p:nvSpPr>
        <p:spPr/>
        <p:txBody>
          <a:bodyPr/>
          <a:lstStyle>
            <a:lvl1pPr>
              <a:defRPr/>
            </a:lvl1pPr>
          </a:lstStyle>
          <a:p>
            <a:pPr>
              <a:defRPr/>
            </a:pPr>
            <a:fld id="{81AE4038-7BCD-488E-BEE3-40BF2B2189AE}" type="datetimeFigureOut">
              <a:rPr lang="en-US" altLang="en-US"/>
              <a:pPr>
                <a:defRPr/>
              </a:pPr>
              <a:t>9/17/19</a:t>
            </a:fld>
            <a:endParaRPr lang="en-US" altLang="en-US"/>
          </a:p>
        </p:txBody>
      </p:sp>
      <p:sp>
        <p:nvSpPr>
          <p:cNvPr id="6" name="Footer Placeholder 4">
            <a:extLst>
              <a:ext uri="{FF2B5EF4-FFF2-40B4-BE49-F238E27FC236}">
                <a16:creationId xmlns:a16="http://schemas.microsoft.com/office/drawing/2014/main" id="{DB3F24A2-B383-42A2-B93D-3C6178D90B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F1B2C6-230E-4670-9FD1-534E1CCE2007}"/>
              </a:ext>
            </a:extLst>
          </p:cNvPr>
          <p:cNvSpPr>
            <a:spLocks noGrp="1"/>
          </p:cNvSpPr>
          <p:nvPr>
            <p:ph type="sldNum" sz="quarter" idx="12"/>
          </p:nvPr>
        </p:nvSpPr>
        <p:spPr/>
        <p:txBody>
          <a:bodyPr/>
          <a:lstStyle>
            <a:lvl1pPr>
              <a:defRPr/>
            </a:lvl1pPr>
          </a:lstStyle>
          <a:p>
            <a:pPr>
              <a:defRPr/>
            </a:pPr>
            <a:fld id="{986C9F5D-27B3-40E8-A66C-354AA23D2F7F}" type="slidenum">
              <a:rPr lang="en-US" altLang="en-US"/>
              <a:pPr>
                <a:defRPr/>
              </a:pPr>
              <a:t>‹#›</a:t>
            </a:fld>
            <a:endParaRPr lang="en-US" altLang="en-US"/>
          </a:p>
        </p:txBody>
      </p:sp>
    </p:spTree>
    <p:extLst>
      <p:ext uri="{BB962C8B-B14F-4D97-AF65-F5344CB8AC3E}">
        <p14:creationId xmlns:p14="http://schemas.microsoft.com/office/powerpoint/2010/main" val="29681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E618B5-F462-420B-A633-08973081082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BF4E343-45D3-4902-802F-1B21B589E1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A809AD-38E2-5342-AB79-0B062BB33ED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DF70F369-C911-4CFF-9130-84EABB09D334}" type="datetimeFigureOut">
              <a:rPr lang="en-US" altLang="en-US"/>
              <a:pPr>
                <a:defRPr/>
              </a:pPr>
              <a:t>9/17/19</a:t>
            </a:fld>
            <a:endParaRPr lang="en-US" altLang="en-US"/>
          </a:p>
        </p:txBody>
      </p:sp>
      <p:sp>
        <p:nvSpPr>
          <p:cNvPr id="5" name="Footer Placeholder 4">
            <a:extLst>
              <a:ext uri="{FF2B5EF4-FFF2-40B4-BE49-F238E27FC236}">
                <a16:creationId xmlns:a16="http://schemas.microsoft.com/office/drawing/2014/main" id="{C579167A-C6C4-9148-8C85-A40DC8FB54A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695FACB-30E1-774C-9284-202A4CC2BE1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A3860FF-4679-46A8-A755-F2C5FE14F2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en.wikipedia.org/wiki/Mitochondrial_Ev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www.umdf.org/site/c.8qKOJ0MvF7LUG/b.7934627/k.3711/What_is_Mitochondrial_Disease.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bbc.com/news/health-31069173"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newscientist.com/article/2107219-exclusive-worlds-first-baby-born-with-new-3-parent-techniqu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urnersyndromefoundation.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426ED0D5-7FC6-4CA1-BC65-B2248FD0DB54}"/>
              </a:ext>
            </a:extLst>
          </p:cNvPr>
          <p:cNvSpPr>
            <a:spLocks noGrp="1"/>
          </p:cNvSpPr>
          <p:nvPr>
            <p:ph type="title"/>
          </p:nvPr>
        </p:nvSpPr>
        <p:spPr/>
        <p:txBody>
          <a:bodyPr/>
          <a:lstStyle/>
          <a:p>
            <a:r>
              <a:rPr lang="en-US" altLang="en-US" dirty="0">
                <a:ea typeface="MS PGothic"/>
              </a:rPr>
              <a:t>Lecture 8</a:t>
            </a:r>
            <a:br>
              <a:rPr lang="en-US" altLang="en-US" dirty="0"/>
            </a:br>
            <a:r>
              <a:rPr lang="en-US" altLang="en-US" dirty="0">
                <a:ea typeface="MS PGothic"/>
              </a:rPr>
              <a:t>Sept. 17</a:t>
            </a:r>
            <a:r>
              <a:rPr lang="en-US" altLang="en-US" baseline="30000" dirty="0">
                <a:ea typeface="MS PGothic"/>
              </a:rPr>
              <a:t>th</a:t>
            </a:r>
            <a:r>
              <a:rPr lang="en-US" altLang="en-US" dirty="0">
                <a:ea typeface="MS PGothic"/>
              </a:rPr>
              <a:t> ,2019</a:t>
            </a:r>
          </a:p>
        </p:txBody>
      </p:sp>
      <p:sp>
        <p:nvSpPr>
          <p:cNvPr id="15362" name="Content Placeholder 2">
            <a:extLst>
              <a:ext uri="{FF2B5EF4-FFF2-40B4-BE49-F238E27FC236}">
                <a16:creationId xmlns:a16="http://schemas.microsoft.com/office/drawing/2014/main" id="{0B3BB630-F523-3E4C-9710-40C1DE4FC780}"/>
              </a:ext>
            </a:extLst>
          </p:cNvPr>
          <p:cNvSpPr>
            <a:spLocks noGrp="1"/>
          </p:cNvSpPr>
          <p:nvPr>
            <p:ph idx="1"/>
          </p:nvPr>
        </p:nvSpPr>
        <p:spPr>
          <a:xfrm>
            <a:off x="228600" y="1600200"/>
            <a:ext cx="8686800" cy="5257800"/>
          </a:xfrm>
        </p:spPr>
        <p:txBody>
          <a:bodyPr/>
          <a:lstStyle/>
          <a:p>
            <a:pPr>
              <a:defRPr/>
            </a:pPr>
            <a:r>
              <a:rPr lang="en-US" dirty="0">
                <a:ea typeface="MS PGothic" charset="0"/>
              </a:rPr>
              <a:t>Exam 1---Will return by Friday.</a:t>
            </a:r>
          </a:p>
          <a:p>
            <a:pPr marL="0" indent="0">
              <a:buNone/>
              <a:defRPr/>
            </a:pPr>
            <a:endParaRPr lang="en-US" dirty="0">
              <a:ea typeface="MS PGothic" charset="0"/>
            </a:endParaRPr>
          </a:p>
          <a:p>
            <a:pPr>
              <a:defRPr/>
            </a:pPr>
            <a:r>
              <a:rPr lang="en-US" dirty="0">
                <a:ea typeface="MS PGothic" charset="0"/>
              </a:rPr>
              <a:t>Lab 2 report due---On or before Tuesday, Sept. 24</a:t>
            </a:r>
            <a:r>
              <a:rPr lang="en-US" baseline="30000" dirty="0">
                <a:ea typeface="MS PGothic" charset="0"/>
              </a:rPr>
              <a:t>th</a:t>
            </a:r>
            <a:r>
              <a:rPr lang="en-US" dirty="0">
                <a:ea typeface="MS PGothic" charset="0"/>
              </a:rPr>
              <a:t> outside my office door-- 10 am.   (Forgot that Sept. 23 is Assessment day—no class.)</a:t>
            </a:r>
          </a:p>
          <a:p>
            <a:pPr>
              <a:defRPr/>
            </a:pPr>
            <a:endParaRPr lang="en-US" dirty="0">
              <a:ea typeface="MS PGothic" charset="0"/>
            </a:endParaRPr>
          </a:p>
          <a:p>
            <a:pPr>
              <a:defRPr/>
            </a:pPr>
            <a:r>
              <a:rPr lang="en-US" dirty="0">
                <a:ea typeface="MS PGothic" charset="0"/>
              </a:rPr>
              <a:t>Lab quiz/practical tomorrow</a:t>
            </a:r>
          </a:p>
          <a:p>
            <a:pPr marL="0" indent="0">
              <a:buNone/>
              <a:defRPr/>
            </a:pPr>
            <a:endParaRPr lang="en-US" dirty="0">
              <a:ea typeface="MS PGothic" charset="0"/>
            </a:endParaRPr>
          </a:p>
          <a:p>
            <a:pPr marL="0" indent="0">
              <a:buNone/>
              <a:defRPr/>
            </a:pPr>
            <a:r>
              <a:rPr lang="en-US" dirty="0">
                <a:ea typeface="MS PGothic" charset="0"/>
              </a:rPr>
              <a:t> Where were we…..</a:t>
            </a:r>
          </a:p>
          <a:p>
            <a:pPr>
              <a:buFont typeface="Arial" charset="0"/>
              <a:buChar char="•"/>
              <a:defRPr/>
            </a:pPr>
            <a:endParaRPr lang="en-US" dirty="0">
              <a:ea typeface="MS PGoth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B76530D6-3A8A-0246-ABD3-D555C341A853}"/>
              </a:ext>
            </a:extLst>
          </p:cNvPr>
          <p:cNvSpPr>
            <a:spLocks noGrp="1"/>
          </p:cNvSpPr>
          <p:nvPr>
            <p:ph type="title" idx="4294967295"/>
          </p:nvPr>
        </p:nvSpPr>
        <p:spPr/>
        <p:txBody>
          <a:bodyPr rtlCol="0">
            <a:normAutofit fontScale="90000"/>
          </a:bodyPr>
          <a:lstStyle/>
          <a:p>
            <a:pPr algn="l" eaLnBrk="1" fontAlgn="auto" hangingPunct="1">
              <a:spcAft>
                <a:spcPts val="0"/>
              </a:spcAft>
              <a:defRPr/>
            </a:pPr>
            <a:r>
              <a:rPr lang="en-US">
                <a:ea typeface="+mj-ea"/>
                <a:cs typeface="+mj-cs"/>
              </a:rPr>
              <a:t>Final concept related to DNA in the</a:t>
            </a:r>
            <a:br>
              <a:rPr lang="en-US">
                <a:ea typeface="+mj-ea"/>
                <a:cs typeface="+mj-cs"/>
              </a:rPr>
            </a:br>
            <a:r>
              <a:rPr lang="en-US">
                <a:ea typeface="+mj-ea"/>
                <a:cs typeface="+mj-cs"/>
              </a:rPr>
              <a:t>cell (Chapter 9 section 9.2)</a:t>
            </a:r>
          </a:p>
        </p:txBody>
      </p:sp>
      <p:sp>
        <p:nvSpPr>
          <p:cNvPr id="39938" name="Content Placeholder 2">
            <a:extLst>
              <a:ext uri="{FF2B5EF4-FFF2-40B4-BE49-F238E27FC236}">
                <a16:creationId xmlns:a16="http://schemas.microsoft.com/office/drawing/2014/main" id="{AB7750DD-BF3B-A345-9024-6F0A0823699A}"/>
              </a:ext>
            </a:extLst>
          </p:cNvPr>
          <p:cNvSpPr>
            <a:spLocks noGrp="1"/>
          </p:cNvSpPr>
          <p:nvPr>
            <p:ph idx="4294967295"/>
          </p:nvPr>
        </p:nvSpPr>
        <p:spPr/>
        <p:txBody>
          <a:bodyPr/>
          <a:lstStyle/>
          <a:p>
            <a:pPr eaLnBrk="1" hangingPunct="1"/>
            <a:r>
              <a:rPr lang="en-US" altLang="en-US"/>
              <a:t>We have studied distribution of </a:t>
            </a:r>
            <a:r>
              <a:rPr lang="en-US" altLang="en-US" u="sng"/>
              <a:t>nuclear</a:t>
            </a:r>
            <a:r>
              <a:rPr lang="en-US" altLang="en-US"/>
              <a:t> DNA (nDNA) in mitosis and meiosis.</a:t>
            </a:r>
          </a:p>
          <a:p>
            <a:pPr eaLnBrk="1" hangingPunct="1"/>
            <a:r>
              <a:rPr lang="en-US" altLang="en-US"/>
              <a:t>**Cells </a:t>
            </a:r>
            <a:r>
              <a:rPr lang="en-US" altLang="en-US" i="1"/>
              <a:t>also</a:t>
            </a:r>
            <a:r>
              <a:rPr lang="en-US" altLang="en-US"/>
              <a:t> store DNA in 2 types of organelles</a:t>
            </a:r>
          </a:p>
          <a:p>
            <a:pPr lvl="1" eaLnBrk="1" hangingPunct="1"/>
            <a:r>
              <a:rPr lang="en-US" altLang="en-US"/>
              <a:t>Mitochondria (in all types of  eukaryotic organisms)</a:t>
            </a:r>
          </a:p>
          <a:p>
            <a:pPr lvl="1" eaLnBrk="1" hangingPunct="1"/>
            <a:r>
              <a:rPr lang="en-US" altLang="en-US"/>
              <a:t>Chloroplasts (in photosynthetic organisms)</a:t>
            </a:r>
          </a:p>
          <a:p>
            <a:pPr lvl="1" eaLnBrk="1" hangingPunct="1"/>
            <a:endParaRPr lang="en-US" altLang="en-US"/>
          </a:p>
          <a:p>
            <a:pPr lvl="1" eaLnBrk="1" hangingPunct="1">
              <a:buFont typeface="Arial" panose="020B0604020202020204" pitchFamily="34" charset="0"/>
              <a:buNone/>
            </a:pPr>
            <a:r>
              <a:rPr lang="en-US" altLang="en-US"/>
              <a:t>Why?  How did it get there?  </a:t>
            </a:r>
            <a:r>
              <a:rPr lang="en-US" altLang="en-US">
                <a:solidFill>
                  <a:srgbClr val="FF0000"/>
                </a:solidFill>
              </a:rPr>
              <a:t>Endosymbiotic Theory</a:t>
            </a:r>
          </a:p>
        </p:txBody>
      </p:sp>
    </p:spTree>
    <p:extLst>
      <p:ext uri="{BB962C8B-B14F-4D97-AF65-F5344CB8AC3E}">
        <p14:creationId xmlns:p14="http://schemas.microsoft.com/office/powerpoint/2010/main" val="1424406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FBCD8F3F-BACD-4444-95EA-4199C5B6F07A}"/>
              </a:ext>
            </a:extLst>
          </p:cNvPr>
          <p:cNvSpPr>
            <a:spLocks noGrp="1"/>
          </p:cNvSpPr>
          <p:nvPr>
            <p:ph type="title" idx="4294967295"/>
          </p:nvPr>
        </p:nvSpPr>
        <p:spPr/>
        <p:txBody>
          <a:bodyPr/>
          <a:lstStyle/>
          <a:p>
            <a:pPr eaLnBrk="1" hangingPunct="1"/>
            <a:r>
              <a:rPr lang="en-US" altLang="en-US">
                <a:solidFill>
                  <a:srgbClr val="FF0000"/>
                </a:solidFill>
              </a:rPr>
              <a:t>Endosymbiotic Theory</a:t>
            </a:r>
            <a:endParaRPr lang="en-US" altLang="en-US"/>
          </a:p>
        </p:txBody>
      </p:sp>
      <p:sp>
        <p:nvSpPr>
          <p:cNvPr id="41986" name="Content Placeholder 2">
            <a:extLst>
              <a:ext uri="{FF2B5EF4-FFF2-40B4-BE49-F238E27FC236}">
                <a16:creationId xmlns:a16="http://schemas.microsoft.com/office/drawing/2014/main" id="{4F0BF24B-B998-DB4F-A3C3-F9FE04F6CB6E}"/>
              </a:ext>
            </a:extLst>
          </p:cNvPr>
          <p:cNvSpPr>
            <a:spLocks noGrp="1"/>
          </p:cNvSpPr>
          <p:nvPr>
            <p:ph idx="4294967295"/>
          </p:nvPr>
        </p:nvSpPr>
        <p:spPr/>
        <p:txBody>
          <a:bodyPr/>
          <a:lstStyle/>
          <a:p>
            <a:pPr eaLnBrk="1" hangingPunct="1"/>
            <a:r>
              <a:rPr lang="en-US" altLang="en-US" sz="2800"/>
              <a:t>Mitochondria and chloroplasts  arose from free living bacteria-like organisms (prokaryotes)</a:t>
            </a:r>
          </a:p>
          <a:p>
            <a:pPr eaLnBrk="1" hangingPunct="1"/>
            <a:r>
              <a:rPr lang="en-US" altLang="en-US" sz="2800"/>
              <a:t>Engulfed by primitive eukaryotic cells and retained because of mutually beneficial characteristics. (New ways of making  energy/protection from predators).</a:t>
            </a:r>
          </a:p>
          <a:p>
            <a:pPr eaLnBrk="1" hangingPunct="1"/>
            <a:r>
              <a:rPr lang="en-US" altLang="en-US" sz="2800" b="1"/>
              <a:t>Scientific evidence?</a:t>
            </a:r>
            <a:r>
              <a:rPr lang="en-US" altLang="en-US" sz="2800"/>
              <a:t> Mitochondria and chloroplasts retain </a:t>
            </a:r>
            <a:r>
              <a:rPr lang="en-US" altLang="en-US" sz="2800" u="sng"/>
              <a:t>many</a:t>
            </a:r>
            <a:r>
              <a:rPr lang="en-US" altLang="en-US" sz="2800"/>
              <a:t> characteristics of prokaryotes. (similar membranes, shape, circular DNA, asexual reproduction, prokaryotic biochemistry)</a:t>
            </a:r>
          </a:p>
        </p:txBody>
      </p:sp>
    </p:spTree>
    <p:extLst>
      <p:ext uri="{BB962C8B-B14F-4D97-AF65-F5344CB8AC3E}">
        <p14:creationId xmlns:p14="http://schemas.microsoft.com/office/powerpoint/2010/main" val="2479252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0">
            <a:extLst>
              <a:ext uri="{FF2B5EF4-FFF2-40B4-BE49-F238E27FC236}">
                <a16:creationId xmlns:a16="http://schemas.microsoft.com/office/drawing/2014/main" id="{5827242B-7E44-1749-B73F-EDE99A756642}"/>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9.6</a:t>
            </a:r>
          </a:p>
        </p:txBody>
      </p:sp>
      <p:pic>
        <p:nvPicPr>
          <p:cNvPr id="44034" name="Picture 13">
            <a:extLst>
              <a:ext uri="{FF2B5EF4-FFF2-40B4-BE49-F238E27FC236}">
                <a16:creationId xmlns:a16="http://schemas.microsoft.com/office/drawing/2014/main" id="{7F7BA239-9B66-1A47-BD4A-DCE3F5BDD8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1581150" y="1752600"/>
            <a:ext cx="34147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13">
            <a:extLst>
              <a:ext uri="{FF2B5EF4-FFF2-40B4-BE49-F238E27FC236}">
                <a16:creationId xmlns:a16="http://schemas.microsoft.com/office/drawing/2014/main" id="{E34CEE3C-E367-5B46-A1F7-CDEC28F992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452"/>
          <a:stretch>
            <a:fillRect/>
          </a:stretch>
        </p:blipFill>
        <p:spPr bwMode="auto">
          <a:xfrm>
            <a:off x="5824538" y="1676400"/>
            <a:ext cx="301466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4">
            <a:extLst>
              <a:ext uri="{FF2B5EF4-FFF2-40B4-BE49-F238E27FC236}">
                <a16:creationId xmlns:a16="http://schemas.microsoft.com/office/drawing/2014/main" id="{036F0257-1874-AD45-BB76-0273B64F4A37}"/>
              </a:ext>
            </a:extLst>
          </p:cNvPr>
          <p:cNvSpPr txBox="1">
            <a:spLocks noChangeArrowheads="1"/>
          </p:cNvSpPr>
          <p:nvPr/>
        </p:nvSpPr>
        <p:spPr bwMode="auto">
          <a:xfrm>
            <a:off x="1447800" y="457200"/>
            <a:ext cx="7162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a:latin typeface="Arial" panose="020B0604020202020204" pitchFamily="34" charset="0"/>
              </a:rPr>
              <a:t>Circular genomes of mitochondria and chloroplasts</a:t>
            </a:r>
          </a:p>
          <a:p>
            <a:pPr eaLnBrk="1" hangingPunct="1">
              <a:spcBef>
                <a:spcPct val="0"/>
              </a:spcBef>
              <a:buFontTx/>
              <a:buNone/>
            </a:pPr>
            <a:r>
              <a:rPr lang="en-US" altLang="en-US" sz="2400">
                <a:latin typeface="Arial" panose="020B0604020202020204" pitchFamily="34" charset="0"/>
              </a:rPr>
              <a:t>(similar to circular chromosomes of bacteria)</a:t>
            </a:r>
          </a:p>
        </p:txBody>
      </p:sp>
    </p:spTree>
    <p:extLst>
      <p:ext uri="{BB962C8B-B14F-4D97-AF65-F5344CB8AC3E}">
        <p14:creationId xmlns:p14="http://schemas.microsoft.com/office/powerpoint/2010/main" val="1563507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9CC37BB1-8CDA-3844-905B-D058B6B90A5F}"/>
              </a:ext>
            </a:extLst>
          </p:cNvPr>
          <p:cNvSpPr>
            <a:spLocks noGrp="1"/>
          </p:cNvSpPr>
          <p:nvPr>
            <p:ph type="title"/>
          </p:nvPr>
        </p:nvSpPr>
        <p:spPr/>
        <p:txBody>
          <a:bodyPr/>
          <a:lstStyle/>
          <a:p>
            <a:r>
              <a:rPr lang="en-US" altLang="en-US"/>
              <a:t>What does mtDNA encode?</a:t>
            </a:r>
          </a:p>
        </p:txBody>
      </p:sp>
      <p:sp>
        <p:nvSpPr>
          <p:cNvPr id="46082" name="Content Placeholder 2">
            <a:extLst>
              <a:ext uri="{FF2B5EF4-FFF2-40B4-BE49-F238E27FC236}">
                <a16:creationId xmlns:a16="http://schemas.microsoft.com/office/drawing/2014/main" id="{C173A0B9-D56F-E04F-9764-5EFCD205170D}"/>
              </a:ext>
            </a:extLst>
          </p:cNvPr>
          <p:cNvSpPr>
            <a:spLocks noGrp="1"/>
          </p:cNvSpPr>
          <p:nvPr>
            <p:ph idx="1"/>
          </p:nvPr>
        </p:nvSpPr>
        <p:spPr/>
        <p:txBody>
          <a:bodyPr/>
          <a:lstStyle/>
          <a:p>
            <a:r>
              <a:rPr lang="en-US" altLang="en-US"/>
              <a:t>The circular DNA molecule in each mitochondrion encodes proteins that are needed for mitochondrion function.</a:t>
            </a:r>
          </a:p>
          <a:p>
            <a:endParaRPr lang="en-US" altLang="en-US"/>
          </a:p>
          <a:p>
            <a:r>
              <a:rPr lang="en-US" altLang="en-US"/>
              <a:t>What happens in mitochondria?  Aerobic metabolism?  Electron transport? ATP synthesis?  REVIEW THESE!</a:t>
            </a:r>
          </a:p>
          <a:p>
            <a:endParaRPr lang="en-US" altLang="en-US"/>
          </a:p>
          <a:p>
            <a:endParaRPr lang="en-US" altLang="en-US"/>
          </a:p>
        </p:txBody>
      </p:sp>
    </p:spTree>
    <p:extLst>
      <p:ext uri="{BB962C8B-B14F-4D97-AF65-F5344CB8AC3E}">
        <p14:creationId xmlns:p14="http://schemas.microsoft.com/office/powerpoint/2010/main" val="868555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B5B86459-1DCD-5F48-9B74-077B1A2AE74B}"/>
              </a:ext>
            </a:extLst>
          </p:cNvPr>
          <p:cNvSpPr>
            <a:spLocks noGrp="1"/>
          </p:cNvSpPr>
          <p:nvPr>
            <p:ph type="title"/>
          </p:nvPr>
        </p:nvSpPr>
        <p:spPr/>
        <p:txBody>
          <a:bodyPr/>
          <a:lstStyle/>
          <a:p>
            <a:endParaRPr lang="en-US" altLang="en-US"/>
          </a:p>
        </p:txBody>
      </p:sp>
      <p:pic>
        <p:nvPicPr>
          <p:cNvPr id="47106" name="Content Placeholder 3">
            <a:extLst>
              <a:ext uri="{FF2B5EF4-FFF2-40B4-BE49-F238E27FC236}">
                <a16:creationId xmlns:a16="http://schemas.microsoft.com/office/drawing/2014/main" id="{BDB6F1FF-A838-9044-9716-584E5CFCD8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4520" r="-14520"/>
          <a:stretch>
            <a:fillRect/>
          </a:stretch>
        </p:blipFill>
        <p:spPr>
          <a:xfrm>
            <a:off x="-928688" y="0"/>
            <a:ext cx="11139488" cy="6126163"/>
          </a:xfrm>
        </p:spPr>
      </p:pic>
    </p:spTree>
    <p:extLst>
      <p:ext uri="{BB962C8B-B14F-4D97-AF65-F5344CB8AC3E}">
        <p14:creationId xmlns:p14="http://schemas.microsoft.com/office/powerpoint/2010/main" val="398806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91D14CB6-DBDE-AC4D-881D-D962FB0B126C}"/>
              </a:ext>
            </a:extLst>
          </p:cNvPr>
          <p:cNvSpPr>
            <a:spLocks noGrp="1"/>
          </p:cNvSpPr>
          <p:nvPr>
            <p:ph type="title"/>
          </p:nvPr>
        </p:nvSpPr>
        <p:spPr/>
        <p:txBody>
          <a:bodyPr/>
          <a:lstStyle/>
          <a:p>
            <a:r>
              <a:rPr lang="en-US" altLang="en-US"/>
              <a:t>Look at gene names…</a:t>
            </a:r>
          </a:p>
        </p:txBody>
      </p:sp>
      <p:pic>
        <p:nvPicPr>
          <p:cNvPr id="48130" name="Content Placeholder 3">
            <a:extLst>
              <a:ext uri="{FF2B5EF4-FFF2-40B4-BE49-F238E27FC236}">
                <a16:creationId xmlns:a16="http://schemas.microsoft.com/office/drawing/2014/main" id="{96A57ED5-71F0-8D4D-B812-EAFB6AB8A5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2806" r="-32806"/>
          <a:stretch>
            <a:fillRect/>
          </a:stretch>
        </p:blipFill>
        <p:spPr/>
      </p:pic>
      <p:sp>
        <p:nvSpPr>
          <p:cNvPr id="5" name="Oval 4">
            <a:extLst>
              <a:ext uri="{FF2B5EF4-FFF2-40B4-BE49-F238E27FC236}">
                <a16:creationId xmlns:a16="http://schemas.microsoft.com/office/drawing/2014/main" id="{27F41A0A-39D8-3A47-96C8-3748F0BFC6C6}"/>
              </a:ext>
            </a:extLst>
          </p:cNvPr>
          <p:cNvSpPr>
            <a:spLocks noChangeArrowheads="1"/>
          </p:cNvSpPr>
          <p:nvPr/>
        </p:nvSpPr>
        <p:spPr bwMode="auto">
          <a:xfrm>
            <a:off x="5334000" y="2362200"/>
            <a:ext cx="685800" cy="457200"/>
          </a:xfrm>
          <a:prstGeom prst="ellipse">
            <a:avLst/>
          </a:prstGeom>
          <a:noFill/>
          <a:ln w="38100">
            <a:solidFill>
              <a:srgbClr val="FF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defRPr/>
            </a:pPr>
            <a:endParaRPr lang="en-US" altLang="en-US" sz="1800">
              <a:solidFill>
                <a:srgbClr val="FFFFFF"/>
              </a:solidFill>
            </a:endParaRPr>
          </a:p>
        </p:txBody>
      </p:sp>
      <p:sp>
        <p:nvSpPr>
          <p:cNvPr id="6" name="Oval 5">
            <a:extLst>
              <a:ext uri="{FF2B5EF4-FFF2-40B4-BE49-F238E27FC236}">
                <a16:creationId xmlns:a16="http://schemas.microsoft.com/office/drawing/2014/main" id="{439A588E-A2D0-FF4E-84CE-3912F2F69FAD}"/>
              </a:ext>
            </a:extLst>
          </p:cNvPr>
          <p:cNvSpPr>
            <a:spLocks noChangeArrowheads="1"/>
          </p:cNvSpPr>
          <p:nvPr/>
        </p:nvSpPr>
        <p:spPr bwMode="auto">
          <a:xfrm>
            <a:off x="4495800" y="5638800"/>
            <a:ext cx="685800" cy="457200"/>
          </a:xfrm>
          <a:prstGeom prst="ellipse">
            <a:avLst/>
          </a:prstGeom>
          <a:noFill/>
          <a:ln w="38100">
            <a:solidFill>
              <a:srgbClr val="FF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defRPr/>
            </a:pPr>
            <a:endParaRPr lang="en-US" altLang="en-US" sz="1800">
              <a:solidFill>
                <a:srgbClr val="FFFFFF"/>
              </a:solidFill>
            </a:endParaRPr>
          </a:p>
        </p:txBody>
      </p:sp>
      <p:sp>
        <p:nvSpPr>
          <p:cNvPr id="7" name="Oval 6">
            <a:extLst>
              <a:ext uri="{FF2B5EF4-FFF2-40B4-BE49-F238E27FC236}">
                <a16:creationId xmlns:a16="http://schemas.microsoft.com/office/drawing/2014/main" id="{D76DF7D8-7619-0044-BD9C-5594A02ADBA2}"/>
              </a:ext>
            </a:extLst>
          </p:cNvPr>
          <p:cNvSpPr>
            <a:spLocks noChangeArrowheads="1"/>
          </p:cNvSpPr>
          <p:nvPr/>
        </p:nvSpPr>
        <p:spPr bwMode="auto">
          <a:xfrm>
            <a:off x="5029200" y="5486400"/>
            <a:ext cx="685800" cy="457200"/>
          </a:xfrm>
          <a:prstGeom prst="ellipse">
            <a:avLst/>
          </a:prstGeom>
          <a:noFill/>
          <a:ln w="38100">
            <a:solidFill>
              <a:srgbClr val="FF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defRPr/>
            </a:pPr>
            <a:endParaRPr lang="en-US" altLang="en-US" sz="1800">
              <a:solidFill>
                <a:srgbClr val="FFFFFF"/>
              </a:solidFill>
            </a:endParaRPr>
          </a:p>
        </p:txBody>
      </p:sp>
      <p:sp>
        <p:nvSpPr>
          <p:cNvPr id="8" name="Oval 7">
            <a:extLst>
              <a:ext uri="{FF2B5EF4-FFF2-40B4-BE49-F238E27FC236}">
                <a16:creationId xmlns:a16="http://schemas.microsoft.com/office/drawing/2014/main" id="{D8BEC2B0-03D5-254C-9027-C124275BF9F4}"/>
              </a:ext>
            </a:extLst>
          </p:cNvPr>
          <p:cNvSpPr>
            <a:spLocks noChangeArrowheads="1"/>
          </p:cNvSpPr>
          <p:nvPr/>
        </p:nvSpPr>
        <p:spPr bwMode="auto">
          <a:xfrm>
            <a:off x="3048000" y="5105400"/>
            <a:ext cx="609600" cy="685800"/>
          </a:xfrm>
          <a:prstGeom prst="ellipse">
            <a:avLst/>
          </a:prstGeom>
          <a:noFill/>
          <a:ln w="38100">
            <a:solidFill>
              <a:srgbClr val="FF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defRPr/>
            </a:pPr>
            <a:endParaRPr lang="en-US" altLang="en-US" sz="1800">
              <a:solidFill>
                <a:srgbClr val="FFFFFF"/>
              </a:solidFill>
            </a:endParaRPr>
          </a:p>
        </p:txBody>
      </p:sp>
      <p:sp>
        <p:nvSpPr>
          <p:cNvPr id="9" name="Oval 8">
            <a:extLst>
              <a:ext uri="{FF2B5EF4-FFF2-40B4-BE49-F238E27FC236}">
                <a16:creationId xmlns:a16="http://schemas.microsoft.com/office/drawing/2014/main" id="{9C2EF702-03EF-0641-898B-A860C120963B}"/>
              </a:ext>
            </a:extLst>
          </p:cNvPr>
          <p:cNvSpPr>
            <a:spLocks noChangeArrowheads="1"/>
          </p:cNvSpPr>
          <p:nvPr/>
        </p:nvSpPr>
        <p:spPr bwMode="auto">
          <a:xfrm>
            <a:off x="3733800" y="5486400"/>
            <a:ext cx="609600" cy="609600"/>
          </a:xfrm>
          <a:prstGeom prst="ellipse">
            <a:avLst/>
          </a:prstGeom>
          <a:noFill/>
          <a:ln w="38100">
            <a:solidFill>
              <a:srgbClr val="FF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defRPr/>
            </a:pPr>
            <a:endParaRPr lang="en-US" altLang="en-US" sz="1800">
              <a:solidFill>
                <a:srgbClr val="FFFFFF"/>
              </a:solidFill>
            </a:endParaRPr>
          </a:p>
        </p:txBody>
      </p:sp>
    </p:spTree>
    <p:extLst>
      <p:ext uri="{BB962C8B-B14F-4D97-AF65-F5344CB8AC3E}">
        <p14:creationId xmlns:p14="http://schemas.microsoft.com/office/powerpoint/2010/main" val="2072960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E9A07BB3-BD08-E548-A7B6-7D30AAABDEC3}"/>
              </a:ext>
            </a:extLst>
          </p:cNvPr>
          <p:cNvSpPr>
            <a:spLocks noGrp="1"/>
          </p:cNvSpPr>
          <p:nvPr>
            <p:ph type="title"/>
          </p:nvPr>
        </p:nvSpPr>
        <p:spPr/>
        <p:txBody>
          <a:bodyPr/>
          <a:lstStyle/>
          <a:p>
            <a:r>
              <a:rPr lang="en-US" altLang="en-US"/>
              <a:t>mtDNA vs. nDNA (nuclear DNA)</a:t>
            </a:r>
          </a:p>
        </p:txBody>
      </p:sp>
      <p:sp>
        <p:nvSpPr>
          <p:cNvPr id="49154" name="Content Placeholder 2">
            <a:extLst>
              <a:ext uri="{FF2B5EF4-FFF2-40B4-BE49-F238E27FC236}">
                <a16:creationId xmlns:a16="http://schemas.microsoft.com/office/drawing/2014/main" id="{5BE5EE6A-3D6E-3040-BABC-AA32B8715096}"/>
              </a:ext>
            </a:extLst>
          </p:cNvPr>
          <p:cNvSpPr>
            <a:spLocks noGrp="1"/>
          </p:cNvSpPr>
          <p:nvPr>
            <p:ph idx="1"/>
          </p:nvPr>
        </p:nvSpPr>
        <p:spPr/>
        <p:txBody>
          <a:bodyPr/>
          <a:lstStyle/>
          <a:p>
            <a:r>
              <a:rPr lang="en-US" altLang="en-US"/>
              <a:t>Recall the DNA in our nucleus came from our mother and father in egg and sperm. (you should be experts on this!)   Our nuclear genes—are really what control our “personal genetics”.  The genes of our nucleus dictate how tall we become, our hair color, our nose shape…everything we think of as inherited traits…</a:t>
            </a:r>
          </a:p>
        </p:txBody>
      </p:sp>
    </p:spTree>
    <p:extLst>
      <p:ext uri="{BB962C8B-B14F-4D97-AF65-F5344CB8AC3E}">
        <p14:creationId xmlns:p14="http://schemas.microsoft.com/office/powerpoint/2010/main" val="1660131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E171-BA86-9A45-868B-3EB9C99841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78B9B9A-6236-274E-B3D8-54ED463CFE82}"/>
              </a:ext>
            </a:extLst>
          </p:cNvPr>
          <p:cNvSpPr>
            <a:spLocks noGrp="1"/>
          </p:cNvSpPr>
          <p:nvPr>
            <p:ph idx="1"/>
          </p:nvPr>
        </p:nvSpPr>
        <p:spPr/>
        <p:txBody>
          <a:bodyPr/>
          <a:lstStyle/>
          <a:p>
            <a:r>
              <a:rPr lang="en-US" dirty="0" err="1"/>
              <a:t>mtDNA</a:t>
            </a:r>
            <a:r>
              <a:rPr lang="en-US" dirty="0"/>
              <a:t> houses genes that encode proteins needed in the mitochondria, for energy production.</a:t>
            </a:r>
          </a:p>
        </p:txBody>
      </p:sp>
    </p:spTree>
    <p:extLst>
      <p:ext uri="{BB962C8B-B14F-4D97-AF65-F5344CB8AC3E}">
        <p14:creationId xmlns:p14="http://schemas.microsoft.com/office/powerpoint/2010/main" val="4205586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7E7EC72D-5E27-BD43-8D17-C3E72914332E}"/>
              </a:ext>
            </a:extLst>
          </p:cNvPr>
          <p:cNvSpPr>
            <a:spLocks noGrp="1"/>
          </p:cNvSpPr>
          <p:nvPr>
            <p:ph type="title" idx="4294967295"/>
          </p:nvPr>
        </p:nvSpPr>
        <p:spPr/>
        <p:txBody>
          <a:bodyPr rtlCol="0">
            <a:normAutofit fontScale="90000"/>
          </a:bodyPr>
          <a:lstStyle/>
          <a:p>
            <a:pPr eaLnBrk="1" fontAlgn="auto" hangingPunct="1">
              <a:spcAft>
                <a:spcPts val="0"/>
              </a:spcAft>
              <a:defRPr/>
            </a:pPr>
            <a:r>
              <a:rPr lang="en-US" sz="4000" dirty="0">
                <a:ea typeface="+mj-ea"/>
                <a:cs typeface="+mj-cs"/>
              </a:rPr>
              <a:t>Unlike nuclear genes, mitochondrial DNA is all from our mothers</a:t>
            </a:r>
          </a:p>
        </p:txBody>
      </p:sp>
      <p:sp>
        <p:nvSpPr>
          <p:cNvPr id="50178" name="Content Placeholder 2">
            <a:extLst>
              <a:ext uri="{FF2B5EF4-FFF2-40B4-BE49-F238E27FC236}">
                <a16:creationId xmlns:a16="http://schemas.microsoft.com/office/drawing/2014/main" id="{E53A0912-7F62-744C-B504-5575C0098368}"/>
              </a:ext>
            </a:extLst>
          </p:cNvPr>
          <p:cNvSpPr>
            <a:spLocks noGrp="1"/>
          </p:cNvSpPr>
          <p:nvPr>
            <p:ph idx="4294967295"/>
          </p:nvPr>
        </p:nvSpPr>
        <p:spPr>
          <a:xfrm>
            <a:off x="457200" y="1676400"/>
            <a:ext cx="8229600" cy="4525963"/>
          </a:xfrm>
        </p:spPr>
        <p:txBody>
          <a:bodyPr/>
          <a:lstStyle/>
          <a:p>
            <a:pPr eaLnBrk="1" hangingPunct="1"/>
            <a:r>
              <a:rPr lang="en-US" altLang="en-US"/>
              <a:t>Recall, the egg provides all the cytoplasm for the zygote/embryo so the mitochondria come from the egg.</a:t>
            </a:r>
          </a:p>
          <a:p>
            <a:pPr eaLnBrk="1" hangingPunct="1"/>
            <a:r>
              <a:rPr lang="en-US" altLang="en-US"/>
              <a:t>mtDNA is a powerful tool for tracing ancestry through females.   </a:t>
            </a:r>
          </a:p>
          <a:p>
            <a:pPr eaLnBrk="1" hangingPunct="1"/>
            <a:r>
              <a:rPr lang="en-US" altLang="en-US"/>
              <a:t>Using mt DNA, all living humans have been shown to have a common female ancestor, who lived in Africa</a:t>
            </a:r>
          </a:p>
        </p:txBody>
      </p:sp>
    </p:spTree>
    <p:extLst>
      <p:ext uri="{BB962C8B-B14F-4D97-AF65-F5344CB8AC3E}">
        <p14:creationId xmlns:p14="http://schemas.microsoft.com/office/powerpoint/2010/main" val="405631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A27D667A-6966-234D-90D1-2DB14EC7CCC7}"/>
              </a:ext>
            </a:extLst>
          </p:cNvPr>
          <p:cNvSpPr>
            <a:spLocks noGrp="1"/>
          </p:cNvSpPr>
          <p:nvPr>
            <p:ph type="title"/>
          </p:nvPr>
        </p:nvSpPr>
        <p:spPr/>
        <p:txBody>
          <a:bodyPr/>
          <a:lstStyle/>
          <a:p>
            <a:pPr eaLnBrk="1" hangingPunct="1"/>
            <a:endParaRPr lang="en-US" altLang="en-US"/>
          </a:p>
        </p:txBody>
      </p:sp>
      <p:sp>
        <p:nvSpPr>
          <p:cNvPr id="52226" name="Content Placeholder 2">
            <a:extLst>
              <a:ext uri="{FF2B5EF4-FFF2-40B4-BE49-F238E27FC236}">
                <a16:creationId xmlns:a16="http://schemas.microsoft.com/office/drawing/2014/main" id="{B0127A0B-CC34-5146-8DD8-8E97E33D8FE8}"/>
              </a:ext>
            </a:extLst>
          </p:cNvPr>
          <p:cNvSpPr>
            <a:spLocks noGrp="1"/>
          </p:cNvSpPr>
          <p:nvPr>
            <p:ph idx="1"/>
          </p:nvPr>
        </p:nvSpPr>
        <p:spPr/>
        <p:txBody>
          <a:bodyPr/>
          <a:lstStyle/>
          <a:p>
            <a:pPr eaLnBrk="1" hangingPunct="1"/>
            <a:r>
              <a:rPr lang="en-US" altLang="en-US">
                <a:hlinkClick r:id="rId2"/>
              </a:rPr>
              <a:t>http://en.wikipedia.org/wiki/Mitochondrial_Eve</a:t>
            </a:r>
            <a:endParaRPr lang="en-US" altLang="en-US"/>
          </a:p>
          <a:p>
            <a:pPr eaLnBrk="1" hangingPunct="1"/>
            <a:endParaRPr lang="en-US" altLang="en-US"/>
          </a:p>
        </p:txBody>
      </p:sp>
    </p:spTree>
    <p:extLst>
      <p:ext uri="{BB962C8B-B14F-4D97-AF65-F5344CB8AC3E}">
        <p14:creationId xmlns:p14="http://schemas.microsoft.com/office/powerpoint/2010/main" val="3608435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ACA17427-6437-344B-991D-8B32CBBA323F}"/>
              </a:ext>
            </a:extLst>
          </p:cNvPr>
          <p:cNvSpPr>
            <a:spLocks noGrp="1"/>
          </p:cNvSpPr>
          <p:nvPr>
            <p:ph type="title" idx="4294967295"/>
          </p:nvPr>
        </p:nvSpPr>
        <p:spPr/>
        <p:txBody>
          <a:bodyPr/>
          <a:lstStyle/>
          <a:p>
            <a:pPr eaLnBrk="1" hangingPunct="1"/>
            <a:r>
              <a:rPr lang="en-US" altLang="en-US"/>
              <a:t>Terminology	</a:t>
            </a:r>
          </a:p>
        </p:txBody>
      </p:sp>
      <p:sp>
        <p:nvSpPr>
          <p:cNvPr id="24578" name="Content Placeholder 2">
            <a:extLst>
              <a:ext uri="{FF2B5EF4-FFF2-40B4-BE49-F238E27FC236}">
                <a16:creationId xmlns:a16="http://schemas.microsoft.com/office/drawing/2014/main" id="{432880BC-52A7-6D4D-BF4A-40A302EAE682}"/>
              </a:ext>
            </a:extLst>
          </p:cNvPr>
          <p:cNvSpPr>
            <a:spLocks noGrp="1"/>
          </p:cNvSpPr>
          <p:nvPr>
            <p:ph idx="4294967295"/>
          </p:nvPr>
        </p:nvSpPr>
        <p:spPr/>
        <p:txBody>
          <a:bodyPr/>
          <a:lstStyle/>
          <a:p>
            <a:pPr eaLnBrk="1" hangingPunct="1">
              <a:lnSpc>
                <a:spcPct val="90000"/>
              </a:lnSpc>
            </a:pPr>
            <a:r>
              <a:rPr lang="en-US" altLang="en-US">
                <a:solidFill>
                  <a:srgbClr val="FF0000"/>
                </a:solidFill>
              </a:rPr>
              <a:t>Anueploidy</a:t>
            </a:r>
            <a:r>
              <a:rPr lang="en-US" altLang="en-US"/>
              <a:t>---gain or loss of 1 or more chromosomes, but not a complete set (result of non-disjunction).</a:t>
            </a:r>
          </a:p>
          <a:p>
            <a:pPr eaLnBrk="1" hangingPunct="1">
              <a:lnSpc>
                <a:spcPct val="90000"/>
              </a:lnSpc>
            </a:pPr>
            <a:endParaRPr lang="en-US" altLang="en-US"/>
          </a:p>
          <a:p>
            <a:pPr eaLnBrk="1" hangingPunct="1">
              <a:lnSpc>
                <a:spcPct val="90000"/>
              </a:lnSpc>
            </a:pPr>
            <a:r>
              <a:rPr lang="en-US" altLang="en-US"/>
              <a:t>2 common types</a:t>
            </a:r>
          </a:p>
          <a:p>
            <a:pPr lvl="1" eaLnBrk="1" hangingPunct="1">
              <a:lnSpc>
                <a:spcPct val="90000"/>
              </a:lnSpc>
            </a:pPr>
            <a:r>
              <a:rPr lang="en-US" altLang="en-US">
                <a:solidFill>
                  <a:srgbClr val="FF0000"/>
                </a:solidFill>
              </a:rPr>
              <a:t>Trisomy</a:t>
            </a:r>
            <a:r>
              <a:rPr lang="en-US" altLang="en-US"/>
              <a:t> (2n +1)= number of chromosomes in the cell</a:t>
            </a:r>
          </a:p>
          <a:p>
            <a:pPr lvl="1" eaLnBrk="1" hangingPunct="1">
              <a:lnSpc>
                <a:spcPct val="90000"/>
              </a:lnSpc>
            </a:pPr>
            <a:r>
              <a:rPr lang="en-US" altLang="en-US">
                <a:solidFill>
                  <a:srgbClr val="FF0000"/>
                </a:solidFill>
              </a:rPr>
              <a:t>Monosomy</a:t>
            </a:r>
            <a:r>
              <a:rPr lang="en-US" altLang="en-US"/>
              <a:t> (2n-1) = number of chromosomes in the cell</a:t>
            </a:r>
          </a:p>
        </p:txBody>
      </p:sp>
    </p:spTree>
    <p:extLst>
      <p:ext uri="{BB962C8B-B14F-4D97-AF65-F5344CB8AC3E}">
        <p14:creationId xmlns:p14="http://schemas.microsoft.com/office/powerpoint/2010/main" val="3876370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885142FB-94B6-3843-B777-F916A41912FF}"/>
              </a:ext>
            </a:extLst>
          </p:cNvPr>
          <p:cNvSpPr>
            <a:spLocks noGrp="1"/>
          </p:cNvSpPr>
          <p:nvPr>
            <p:ph type="title"/>
          </p:nvPr>
        </p:nvSpPr>
        <p:spPr/>
        <p:txBody>
          <a:bodyPr/>
          <a:lstStyle/>
          <a:p>
            <a:endParaRPr lang="en-US" altLang="en-US"/>
          </a:p>
        </p:txBody>
      </p:sp>
      <p:sp>
        <p:nvSpPr>
          <p:cNvPr id="53250" name="Content Placeholder 2">
            <a:extLst>
              <a:ext uri="{FF2B5EF4-FFF2-40B4-BE49-F238E27FC236}">
                <a16:creationId xmlns:a16="http://schemas.microsoft.com/office/drawing/2014/main" id="{204BD705-5D0A-7F4B-8166-DB69D0B573E0}"/>
              </a:ext>
            </a:extLst>
          </p:cNvPr>
          <p:cNvSpPr>
            <a:spLocks noGrp="1"/>
          </p:cNvSpPr>
          <p:nvPr>
            <p:ph idx="1"/>
          </p:nvPr>
        </p:nvSpPr>
        <p:spPr/>
        <p:txBody>
          <a:bodyPr/>
          <a:lstStyle/>
          <a:p>
            <a:r>
              <a:rPr lang="en-US" altLang="en-US"/>
              <a:t>Mitochondria are of medical interest because of their fairly recent link to diseases---Known as mitochondrial disease.</a:t>
            </a:r>
          </a:p>
          <a:p>
            <a:endParaRPr lang="en-US" altLang="en-US"/>
          </a:p>
          <a:p>
            <a:r>
              <a:rPr lang="en-US" altLang="en-US">
                <a:hlinkClick r:id="rId2"/>
              </a:rPr>
              <a:t>http://www.umdf.org/site/c.8qKOJ0MvF7LUG/b.7934627/k.3711/What_is_Mitochondrial_Disease.htm</a:t>
            </a:r>
            <a:r>
              <a:rPr lang="en-US" altLang="en-US"/>
              <a:t> </a:t>
            </a:r>
          </a:p>
        </p:txBody>
      </p:sp>
    </p:spTree>
    <p:extLst>
      <p:ext uri="{BB962C8B-B14F-4D97-AF65-F5344CB8AC3E}">
        <p14:creationId xmlns:p14="http://schemas.microsoft.com/office/powerpoint/2010/main" val="1952009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445F58FB-AD89-4040-908F-B846433A2EDC}"/>
              </a:ext>
            </a:extLst>
          </p:cNvPr>
          <p:cNvSpPr>
            <a:spLocks noGrp="1"/>
          </p:cNvSpPr>
          <p:nvPr>
            <p:ph type="title"/>
          </p:nvPr>
        </p:nvSpPr>
        <p:spPr/>
        <p:txBody>
          <a:bodyPr/>
          <a:lstStyle/>
          <a:p>
            <a:endParaRPr lang="en-US" altLang="en-US"/>
          </a:p>
        </p:txBody>
      </p:sp>
      <p:pic>
        <p:nvPicPr>
          <p:cNvPr id="54274" name="Content Placeholder 3">
            <a:extLst>
              <a:ext uri="{FF2B5EF4-FFF2-40B4-BE49-F238E27FC236}">
                <a16:creationId xmlns:a16="http://schemas.microsoft.com/office/drawing/2014/main" id="{7F56B7AE-39BC-8646-BD08-47E46D0A39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9771" r="-39771"/>
          <a:stretch>
            <a:fillRect/>
          </a:stretch>
        </p:blipFill>
        <p:spPr>
          <a:xfrm>
            <a:off x="-873125" y="152400"/>
            <a:ext cx="12192000" cy="6705600"/>
          </a:xfrm>
        </p:spPr>
      </p:pic>
    </p:spTree>
    <p:extLst>
      <p:ext uri="{BB962C8B-B14F-4D97-AF65-F5344CB8AC3E}">
        <p14:creationId xmlns:p14="http://schemas.microsoft.com/office/powerpoint/2010/main" val="1214636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FE85A294-E34F-044B-8A25-ADF0B4631BB6}"/>
              </a:ext>
            </a:extLst>
          </p:cNvPr>
          <p:cNvSpPr>
            <a:spLocks noGrp="1"/>
          </p:cNvSpPr>
          <p:nvPr>
            <p:ph type="title"/>
          </p:nvPr>
        </p:nvSpPr>
        <p:spPr/>
        <p:txBody>
          <a:bodyPr/>
          <a:lstStyle/>
          <a:p>
            <a:r>
              <a:rPr lang="en-US" altLang="en-US"/>
              <a:t>A mtDNA map showing mutations associated with mt disease</a:t>
            </a:r>
          </a:p>
        </p:txBody>
      </p:sp>
      <p:pic>
        <p:nvPicPr>
          <p:cNvPr id="55298" name="Content Placeholder 3">
            <a:extLst>
              <a:ext uri="{FF2B5EF4-FFF2-40B4-BE49-F238E27FC236}">
                <a16:creationId xmlns:a16="http://schemas.microsoft.com/office/drawing/2014/main" id="{293DC7F4-3163-864F-A191-A71B43DBAD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46951" r="-46951"/>
          <a:stretch>
            <a:fillRect/>
          </a:stretch>
        </p:blipFill>
        <p:spPr>
          <a:xfrm>
            <a:off x="-873125" y="1600200"/>
            <a:ext cx="9559925" cy="5257800"/>
          </a:xfrm>
        </p:spPr>
      </p:pic>
    </p:spTree>
    <p:extLst>
      <p:ext uri="{BB962C8B-B14F-4D97-AF65-F5344CB8AC3E}">
        <p14:creationId xmlns:p14="http://schemas.microsoft.com/office/powerpoint/2010/main" val="783212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E093D5F8-9DB7-CD46-B4FD-32AE780DC73E}"/>
              </a:ext>
            </a:extLst>
          </p:cNvPr>
          <p:cNvSpPr>
            <a:spLocks noGrp="1"/>
          </p:cNvSpPr>
          <p:nvPr>
            <p:ph type="title"/>
          </p:nvPr>
        </p:nvSpPr>
        <p:spPr/>
        <p:txBody>
          <a:bodyPr/>
          <a:lstStyle/>
          <a:p>
            <a:r>
              <a:rPr lang="en-US" altLang="en-US"/>
              <a:t>Recent news related to mitochondria!</a:t>
            </a:r>
          </a:p>
        </p:txBody>
      </p:sp>
      <p:sp>
        <p:nvSpPr>
          <p:cNvPr id="56322" name="Content Placeholder 2">
            <a:extLst>
              <a:ext uri="{FF2B5EF4-FFF2-40B4-BE49-F238E27FC236}">
                <a16:creationId xmlns:a16="http://schemas.microsoft.com/office/drawing/2014/main" id="{A5D3099A-0084-794C-BBAA-9033C41065DA}"/>
              </a:ext>
            </a:extLst>
          </p:cNvPr>
          <p:cNvSpPr>
            <a:spLocks noGrp="1"/>
          </p:cNvSpPr>
          <p:nvPr>
            <p:ph idx="1"/>
          </p:nvPr>
        </p:nvSpPr>
        <p:spPr/>
        <p:txBody>
          <a:bodyPr/>
          <a:lstStyle/>
          <a:p>
            <a:r>
              <a:rPr lang="en-US" altLang="en-US" dirty="0"/>
              <a:t>An approach to avoiding mitochondrial disease was approved </a:t>
            </a:r>
            <a:r>
              <a:rPr lang="en-US" altLang="en-US" b="1" i="1" dirty="0"/>
              <a:t>spring 2015</a:t>
            </a:r>
            <a:r>
              <a:rPr lang="en-US" altLang="en-US" dirty="0"/>
              <a:t> in the UK.</a:t>
            </a:r>
          </a:p>
          <a:p>
            <a:endParaRPr lang="en-US" altLang="en-US" dirty="0"/>
          </a:p>
          <a:p>
            <a:r>
              <a:rPr lang="en-US" altLang="en-US" dirty="0">
                <a:hlinkClick r:id="rId2"/>
              </a:rPr>
              <a:t>http://www.bbc.com/news/health-31069173</a:t>
            </a:r>
            <a:endParaRPr lang="en-US" altLang="en-US" dirty="0"/>
          </a:p>
          <a:p>
            <a:endParaRPr lang="en-US" altLang="en-US" dirty="0"/>
          </a:p>
          <a:p>
            <a:r>
              <a:rPr lang="en-US" altLang="en-US" dirty="0"/>
              <a:t>View this!  Think about it!  </a:t>
            </a:r>
          </a:p>
          <a:p>
            <a:endParaRPr lang="en-US" altLang="en-US" dirty="0"/>
          </a:p>
          <a:p>
            <a:endParaRPr lang="en-US" altLang="en-US" dirty="0"/>
          </a:p>
        </p:txBody>
      </p:sp>
    </p:spTree>
    <p:extLst>
      <p:ext uri="{BB962C8B-B14F-4D97-AF65-F5344CB8AC3E}">
        <p14:creationId xmlns:p14="http://schemas.microsoft.com/office/powerpoint/2010/main" val="952786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570A-B768-3D49-A6F1-CE1303C9DA7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1DA2F3-EA82-5745-8FFE-313CFFB98FDA}"/>
              </a:ext>
            </a:extLst>
          </p:cNvPr>
          <p:cNvSpPr>
            <a:spLocks noGrp="1"/>
          </p:cNvSpPr>
          <p:nvPr>
            <p:ph idx="1"/>
          </p:nvPr>
        </p:nvSpPr>
        <p:spPr/>
        <p:txBody>
          <a:bodyPr/>
          <a:lstStyle/>
          <a:p>
            <a:r>
              <a:rPr lang="en-US" dirty="0"/>
              <a:t>More recently:</a:t>
            </a:r>
          </a:p>
          <a:p>
            <a:r>
              <a:rPr lang="en-US" dirty="0">
                <a:hlinkClick r:id="rId2"/>
              </a:rPr>
              <a:t>https://www.newscientist.com/article/2107219-exclusive-worlds-first-baby-born-with-new-3-parent-technique/</a:t>
            </a:r>
            <a:endParaRPr lang="en-US" dirty="0"/>
          </a:p>
          <a:p>
            <a:endParaRPr lang="en-US" dirty="0"/>
          </a:p>
        </p:txBody>
      </p:sp>
    </p:spTree>
    <p:extLst>
      <p:ext uri="{BB962C8B-B14F-4D97-AF65-F5344CB8AC3E}">
        <p14:creationId xmlns:p14="http://schemas.microsoft.com/office/powerpoint/2010/main" val="1116739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13C23B2E-A25F-004E-9079-C36743E7A92F}"/>
              </a:ext>
            </a:extLst>
          </p:cNvPr>
          <p:cNvSpPr>
            <a:spLocks noGrp="1"/>
          </p:cNvSpPr>
          <p:nvPr>
            <p:ph type="title"/>
          </p:nvPr>
        </p:nvSpPr>
        <p:spPr/>
        <p:txBody>
          <a:bodyPr/>
          <a:lstStyle/>
          <a:p>
            <a:r>
              <a:rPr lang="en-US" altLang="en-US"/>
              <a:t>One method of avoiding these diseases </a:t>
            </a:r>
          </a:p>
        </p:txBody>
      </p:sp>
      <p:pic>
        <p:nvPicPr>
          <p:cNvPr id="57346" name="Content Placeholder 3">
            <a:extLst>
              <a:ext uri="{FF2B5EF4-FFF2-40B4-BE49-F238E27FC236}">
                <a16:creationId xmlns:a16="http://schemas.microsoft.com/office/drawing/2014/main" id="{7E584336-696C-D04F-A22D-BA3FB25994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6886" b="6886"/>
          <a:stretch>
            <a:fillRect/>
          </a:stretch>
        </p:blipFill>
        <p:spPr/>
      </p:pic>
    </p:spTree>
    <p:extLst>
      <p:ext uri="{BB962C8B-B14F-4D97-AF65-F5344CB8AC3E}">
        <p14:creationId xmlns:p14="http://schemas.microsoft.com/office/powerpoint/2010/main" val="3677484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533400AA-2876-1144-8BDA-8911C6574B44}"/>
              </a:ext>
            </a:extLst>
          </p:cNvPr>
          <p:cNvSpPr>
            <a:spLocks noGrp="1"/>
          </p:cNvSpPr>
          <p:nvPr>
            <p:ph type="title"/>
          </p:nvPr>
        </p:nvSpPr>
        <p:spPr/>
        <p:txBody>
          <a:bodyPr/>
          <a:lstStyle/>
          <a:p>
            <a:endParaRPr lang="en-US" altLang="en-US"/>
          </a:p>
        </p:txBody>
      </p:sp>
      <p:sp>
        <p:nvSpPr>
          <p:cNvPr id="58370" name="Content Placeholder 2">
            <a:extLst>
              <a:ext uri="{FF2B5EF4-FFF2-40B4-BE49-F238E27FC236}">
                <a16:creationId xmlns:a16="http://schemas.microsoft.com/office/drawing/2014/main" id="{E535559F-2A91-3949-87E8-A0EB0408E8E7}"/>
              </a:ext>
            </a:extLst>
          </p:cNvPr>
          <p:cNvSpPr>
            <a:spLocks noGrp="1"/>
          </p:cNvSpPr>
          <p:nvPr>
            <p:ph idx="1"/>
          </p:nvPr>
        </p:nvSpPr>
        <p:spPr>
          <a:xfrm>
            <a:off x="457200" y="1600200"/>
            <a:ext cx="8382000" cy="4953000"/>
          </a:xfrm>
        </p:spPr>
        <p:txBody>
          <a:bodyPr/>
          <a:lstStyle/>
          <a:p>
            <a:r>
              <a:rPr lang="en-US" altLang="en-US"/>
              <a:t>The “repaired” egg contains the nuclear DNA of the intended mother.  It can be fertilized in vitro with sperm from the intended father.</a:t>
            </a:r>
          </a:p>
          <a:p>
            <a:endParaRPr lang="en-US" altLang="en-US"/>
          </a:p>
          <a:p>
            <a:r>
              <a:rPr lang="en-US" altLang="en-US"/>
              <a:t>The term “3-person baby” is ridiculous as a baby conceived in this way would by 99.9+% derived from the genetic material of the parents. ~ 0.1 % of the DNA would be mtDNA, which does not program development, or contribute to characteristics of the baby.</a:t>
            </a:r>
          </a:p>
        </p:txBody>
      </p:sp>
    </p:spTree>
    <p:extLst>
      <p:ext uri="{BB962C8B-B14F-4D97-AF65-F5344CB8AC3E}">
        <p14:creationId xmlns:p14="http://schemas.microsoft.com/office/powerpoint/2010/main" val="1116652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FD87B8A3-654F-2E4E-912A-3572C6DBDB0F}"/>
              </a:ext>
            </a:extLst>
          </p:cNvPr>
          <p:cNvSpPr>
            <a:spLocks noGrp="1"/>
          </p:cNvSpPr>
          <p:nvPr>
            <p:ph type="title"/>
          </p:nvPr>
        </p:nvSpPr>
        <p:spPr/>
        <p:txBody>
          <a:bodyPr/>
          <a:lstStyle/>
          <a:p>
            <a:r>
              <a:rPr lang="en-US" altLang="en-US"/>
              <a:t>Yet..the US has not approved the procedure</a:t>
            </a:r>
          </a:p>
        </p:txBody>
      </p:sp>
      <p:sp>
        <p:nvSpPr>
          <p:cNvPr id="60418" name="Content Placeholder 2">
            <a:extLst>
              <a:ext uri="{FF2B5EF4-FFF2-40B4-BE49-F238E27FC236}">
                <a16:creationId xmlns:a16="http://schemas.microsoft.com/office/drawing/2014/main" id="{796D68EC-7476-BE43-8953-F8E1F6859B09}"/>
              </a:ext>
            </a:extLst>
          </p:cNvPr>
          <p:cNvSpPr>
            <a:spLocks noGrp="1"/>
          </p:cNvSpPr>
          <p:nvPr>
            <p:ph idx="1"/>
          </p:nvPr>
        </p:nvSpPr>
        <p:spPr/>
        <p:txBody>
          <a:bodyPr/>
          <a:lstStyle/>
          <a:p>
            <a:r>
              <a:rPr lang="en-US" altLang="en-US"/>
              <a:t>But the general public may fail to really understand the true nature of the science behind many genetic applications.  (Recall GMOs, in Europe)</a:t>
            </a:r>
          </a:p>
          <a:p>
            <a:endParaRPr lang="en-US" altLang="en-US"/>
          </a:p>
          <a:p>
            <a:endParaRPr lang="en-US" altLang="en-US"/>
          </a:p>
          <a:p>
            <a:endParaRPr lang="en-US" altLang="en-US"/>
          </a:p>
        </p:txBody>
      </p:sp>
      <p:sp>
        <p:nvSpPr>
          <p:cNvPr id="4" name="TextBox 3">
            <a:extLst>
              <a:ext uri="{FF2B5EF4-FFF2-40B4-BE49-F238E27FC236}">
                <a16:creationId xmlns:a16="http://schemas.microsoft.com/office/drawing/2014/main" id="{60891350-9F86-EA4C-8364-EEE7E162E57A}"/>
              </a:ext>
            </a:extLst>
          </p:cNvPr>
          <p:cNvSpPr txBox="1"/>
          <p:nvPr/>
        </p:nvSpPr>
        <p:spPr>
          <a:xfrm>
            <a:off x="10773508" y="558018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90054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5497DB81-5028-3C42-8CCF-96B6ED907B85}"/>
              </a:ext>
            </a:extLst>
          </p:cNvPr>
          <p:cNvSpPr>
            <a:spLocks noGrp="1"/>
          </p:cNvSpPr>
          <p:nvPr>
            <p:ph type="title"/>
          </p:nvPr>
        </p:nvSpPr>
        <p:spPr>
          <a:xfrm>
            <a:off x="457200" y="304800"/>
            <a:ext cx="8229600" cy="1143000"/>
          </a:xfrm>
        </p:spPr>
        <p:txBody>
          <a:bodyPr>
            <a:normAutofit fontScale="90000"/>
          </a:bodyPr>
          <a:lstStyle/>
          <a:p>
            <a:pPr eaLnBrk="1" hangingPunct="1">
              <a:defRPr/>
            </a:pPr>
            <a:r>
              <a:rPr lang="en-US">
                <a:ea typeface="MS PGothic" charset="0"/>
              </a:rPr>
              <a:t>Begin Chapter 3</a:t>
            </a:r>
            <a:br>
              <a:rPr lang="en-US">
                <a:ea typeface="MS PGothic" charset="0"/>
              </a:rPr>
            </a:br>
            <a:r>
              <a:rPr lang="en-US">
                <a:ea typeface="MS PGothic" charset="0"/>
              </a:rPr>
              <a:t>Mendelian Genetics</a:t>
            </a:r>
          </a:p>
        </p:txBody>
      </p:sp>
      <p:sp>
        <p:nvSpPr>
          <p:cNvPr id="35842" name="Content Placeholder 2">
            <a:extLst>
              <a:ext uri="{FF2B5EF4-FFF2-40B4-BE49-F238E27FC236}">
                <a16:creationId xmlns:a16="http://schemas.microsoft.com/office/drawing/2014/main" id="{399739B0-2192-6149-A8B1-49B859203ADF}"/>
              </a:ext>
            </a:extLst>
          </p:cNvPr>
          <p:cNvSpPr>
            <a:spLocks noGrp="1"/>
          </p:cNvSpPr>
          <p:nvPr>
            <p:ph idx="1"/>
          </p:nvPr>
        </p:nvSpPr>
        <p:spPr/>
        <p:txBody>
          <a:bodyPr/>
          <a:lstStyle/>
          <a:p>
            <a:pPr eaLnBrk="1" hangingPunct="1"/>
            <a:r>
              <a:rPr lang="en-US" altLang="en-US"/>
              <a:t>Gregor Mendel—First to correctly </a:t>
            </a:r>
            <a:r>
              <a:rPr lang="en-US" altLang="en-US" b="1" i="1"/>
              <a:t>describe</a:t>
            </a:r>
            <a:r>
              <a:rPr lang="en-US" altLang="en-US"/>
              <a:t> how observable biological traits are passed from parents to offspring</a:t>
            </a:r>
          </a:p>
          <a:p>
            <a:pPr lvl="1" eaLnBrk="1" hangingPunct="1"/>
            <a:r>
              <a:rPr lang="en-US" altLang="en-US"/>
              <a:t>Mendelian genetics/transmission genetics/classical genetics</a:t>
            </a:r>
          </a:p>
          <a:p>
            <a:pPr lvl="1" eaLnBrk="1" hangingPunct="1"/>
            <a:endParaRPr lang="en-US" altLang="en-US"/>
          </a:p>
          <a:p>
            <a:pPr lvl="1" eaLnBrk="1" hangingPunct="1"/>
            <a:r>
              <a:rPr lang="en-US" altLang="en-US"/>
              <a:t>1866 published data from experiments with the garden pea plant( </a:t>
            </a:r>
            <a:r>
              <a:rPr lang="en-US" altLang="en-US" i="1"/>
              <a:t>Pisum sativum</a:t>
            </a:r>
            <a:r>
              <a:rPr lang="en-US" altLang="en-US"/>
              <a:t> )</a:t>
            </a:r>
            <a:endParaRPr lang="en-US" altLang="en-US" i="1"/>
          </a:p>
        </p:txBody>
      </p:sp>
    </p:spTree>
    <p:extLst>
      <p:ext uri="{BB962C8B-B14F-4D97-AF65-F5344CB8AC3E}">
        <p14:creationId xmlns:p14="http://schemas.microsoft.com/office/powerpoint/2010/main" val="279567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AEEFF283-2865-804F-986C-B2FAE9879ABD}"/>
              </a:ext>
            </a:extLst>
          </p:cNvPr>
          <p:cNvSpPr>
            <a:spLocks noGrp="1"/>
          </p:cNvSpPr>
          <p:nvPr>
            <p:ph type="title"/>
          </p:nvPr>
        </p:nvSpPr>
        <p:spPr/>
        <p:txBody>
          <a:bodyPr/>
          <a:lstStyle/>
          <a:p>
            <a:pPr eaLnBrk="1" hangingPunct="1"/>
            <a:endParaRPr lang="en-US" altLang="en-US"/>
          </a:p>
        </p:txBody>
      </p:sp>
      <p:sp>
        <p:nvSpPr>
          <p:cNvPr id="37890" name="Rectangle 3">
            <a:extLst>
              <a:ext uri="{FF2B5EF4-FFF2-40B4-BE49-F238E27FC236}">
                <a16:creationId xmlns:a16="http://schemas.microsoft.com/office/drawing/2014/main" id="{571A33E4-3D83-5A49-8A27-BAB195FE204A}"/>
              </a:ext>
            </a:extLst>
          </p:cNvPr>
          <p:cNvSpPr>
            <a:spLocks noGrp="1"/>
          </p:cNvSpPr>
          <p:nvPr>
            <p:ph type="body" idx="1"/>
          </p:nvPr>
        </p:nvSpPr>
        <p:spPr/>
        <p:txBody>
          <a:bodyPr/>
          <a:lstStyle/>
          <a:p>
            <a:pPr eaLnBrk="1" hangingPunct="1"/>
            <a:r>
              <a:rPr lang="en-US" altLang="en-US"/>
              <a:t>Mendel lived in the second half of the 1800s...  Do you think Mendel was the first to </a:t>
            </a:r>
            <a:r>
              <a:rPr lang="en-US" altLang="en-US" b="1" i="1"/>
              <a:t>notice</a:t>
            </a:r>
            <a:r>
              <a:rPr lang="en-US" altLang="en-US"/>
              <a:t> aspects of genetics?  Were people even controlling genetics?</a:t>
            </a:r>
          </a:p>
          <a:p>
            <a:pPr eaLnBrk="1" hangingPunct="1"/>
            <a:endParaRPr lang="en-US" altLang="en-US"/>
          </a:p>
          <a:p>
            <a:pPr lvl="1" eaLnBrk="1" hangingPunct="1"/>
            <a:r>
              <a:rPr lang="en-US" altLang="en-US"/>
              <a:t>If not…explain.</a:t>
            </a:r>
          </a:p>
        </p:txBody>
      </p:sp>
    </p:spTree>
    <p:extLst>
      <p:ext uri="{BB962C8B-B14F-4D97-AF65-F5344CB8AC3E}">
        <p14:creationId xmlns:p14="http://schemas.microsoft.com/office/powerpoint/2010/main" val="327742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4162FD0B-8481-814A-A4FD-7DE31610AD0D}"/>
              </a:ext>
            </a:extLst>
          </p:cNvPr>
          <p:cNvSpPr>
            <a:spLocks noGrp="1"/>
          </p:cNvSpPr>
          <p:nvPr>
            <p:ph type="title" idx="4294967295"/>
          </p:nvPr>
        </p:nvSpPr>
        <p:spPr/>
        <p:txBody>
          <a:bodyPr/>
          <a:lstStyle/>
          <a:p>
            <a:pPr algn="l" eaLnBrk="1" hangingPunct="1"/>
            <a:r>
              <a:rPr lang="en-US" altLang="en-US" sz="2800"/>
              <a:t>Rare cases of aneuploidy with full-term development  </a:t>
            </a:r>
            <a:br>
              <a:rPr lang="en-US" altLang="en-US" sz="2800"/>
            </a:br>
            <a:r>
              <a:rPr lang="en-US" altLang="en-US" sz="2800"/>
              <a:t>(Normal human [46, XX ]or [46, XY])</a:t>
            </a:r>
          </a:p>
        </p:txBody>
      </p:sp>
      <p:sp>
        <p:nvSpPr>
          <p:cNvPr id="25602" name="Content Placeholder 2">
            <a:extLst>
              <a:ext uri="{FF2B5EF4-FFF2-40B4-BE49-F238E27FC236}">
                <a16:creationId xmlns:a16="http://schemas.microsoft.com/office/drawing/2014/main" id="{256B3FC0-F522-104C-A9C7-3BFB1596F871}"/>
              </a:ext>
            </a:extLst>
          </p:cNvPr>
          <p:cNvSpPr>
            <a:spLocks noGrp="1"/>
          </p:cNvSpPr>
          <p:nvPr>
            <p:ph idx="4294967295"/>
          </p:nvPr>
        </p:nvSpPr>
        <p:spPr>
          <a:xfrm>
            <a:off x="457200" y="1524000"/>
            <a:ext cx="8229600" cy="5334000"/>
          </a:xfrm>
        </p:spPr>
        <p:txBody>
          <a:bodyPr/>
          <a:lstStyle/>
          <a:p>
            <a:pPr eaLnBrk="1" hangingPunct="1">
              <a:buFont typeface="Arial" panose="020B0604020202020204" pitchFamily="34" charset="0"/>
              <a:buNone/>
            </a:pPr>
            <a:r>
              <a:rPr lang="en-US" altLang="en-US" sz="2800">
                <a:solidFill>
                  <a:srgbClr val="FF0000"/>
                </a:solidFill>
              </a:rPr>
              <a:t>	Down syndrome </a:t>
            </a:r>
            <a:r>
              <a:rPr lang="en-US" altLang="en-US" sz="2800"/>
              <a:t>(Trisomy 21)</a:t>
            </a:r>
          </a:p>
          <a:p>
            <a:pPr lvl="1" eaLnBrk="1" hangingPunct="1"/>
            <a:r>
              <a:rPr lang="en-US" altLang="en-US"/>
              <a:t>Designation (47, +21)</a:t>
            </a:r>
          </a:p>
          <a:p>
            <a:pPr lvl="1" eaLnBrk="1" hangingPunct="1"/>
            <a:endParaRPr lang="en-US" altLang="en-US"/>
          </a:p>
          <a:p>
            <a:pPr lvl="1" eaLnBrk="1" hangingPunct="1">
              <a:buFont typeface="Arial" panose="020B0604020202020204" pitchFamily="34" charset="0"/>
              <a:buNone/>
            </a:pPr>
            <a:r>
              <a:rPr lang="en-US" altLang="en-US">
                <a:solidFill>
                  <a:srgbClr val="FF0000"/>
                </a:solidFill>
              </a:rPr>
              <a:t>Patau syndrome </a:t>
            </a:r>
            <a:r>
              <a:rPr lang="en-US" altLang="en-US"/>
              <a:t>(Trisomy 13)</a:t>
            </a:r>
          </a:p>
          <a:p>
            <a:pPr lvl="1" eaLnBrk="1" hangingPunct="1">
              <a:buFont typeface="Arial" panose="020B0604020202020204" pitchFamily="34" charset="0"/>
              <a:buNone/>
            </a:pPr>
            <a:r>
              <a:rPr lang="en-US" altLang="en-US"/>
              <a:t>47, +13</a:t>
            </a:r>
          </a:p>
          <a:p>
            <a:pPr lvl="1" eaLnBrk="1" hangingPunct="1">
              <a:buFont typeface="Arial" panose="020B0604020202020204" pitchFamily="34" charset="0"/>
              <a:buNone/>
            </a:pPr>
            <a:r>
              <a:rPr lang="en-US" altLang="en-US">
                <a:solidFill>
                  <a:srgbClr val="FF0000"/>
                </a:solidFill>
              </a:rPr>
              <a:t>Edwards syndrome </a:t>
            </a:r>
            <a:r>
              <a:rPr lang="en-US" altLang="en-US"/>
              <a:t>(trisomy 18)</a:t>
            </a:r>
          </a:p>
          <a:p>
            <a:pPr lvl="1" eaLnBrk="1" hangingPunct="1">
              <a:buFont typeface="Arial" panose="020B0604020202020204" pitchFamily="34" charset="0"/>
              <a:buNone/>
            </a:pPr>
            <a:endParaRPr lang="en-US" altLang="en-US"/>
          </a:p>
          <a:p>
            <a:pPr lvl="1" eaLnBrk="1" hangingPunct="1">
              <a:buFont typeface="Arial" panose="020B0604020202020204" pitchFamily="34" charset="0"/>
              <a:buNone/>
            </a:pPr>
            <a:r>
              <a:rPr lang="en-US" altLang="en-US">
                <a:solidFill>
                  <a:srgbClr val="FF0000"/>
                </a:solidFill>
              </a:rPr>
              <a:t>Turner syndrome </a:t>
            </a:r>
            <a:r>
              <a:rPr lang="en-US" altLang="en-US"/>
              <a:t>(monosomy X)</a:t>
            </a:r>
          </a:p>
          <a:p>
            <a:pPr lvl="1" eaLnBrk="1" hangingPunct="1">
              <a:buFont typeface="Arial" panose="020B0604020202020204" pitchFamily="34" charset="0"/>
              <a:buNone/>
            </a:pPr>
            <a:r>
              <a:rPr lang="en-US" altLang="en-US"/>
              <a:t>45, X</a:t>
            </a:r>
          </a:p>
          <a:p>
            <a:pPr lvl="1" eaLnBrk="1" hangingPunct="1">
              <a:buFont typeface="Arial" panose="020B0604020202020204" pitchFamily="34" charset="0"/>
              <a:buNone/>
            </a:pPr>
            <a:r>
              <a:rPr lang="en-US" altLang="en-US">
                <a:hlinkClick r:id="rId3"/>
              </a:rPr>
              <a:t>http://www.turnersyndromefoundation.org</a:t>
            </a:r>
            <a:endParaRPr lang="en-US" altLang="en-US"/>
          </a:p>
          <a:p>
            <a:pPr lvl="1" eaLnBrk="1" hangingPunct="1">
              <a:buFont typeface="Arial" panose="020B0604020202020204" pitchFamily="34" charset="0"/>
              <a:buNone/>
            </a:pPr>
            <a:endParaRPr lang="en-US" altLang="en-US"/>
          </a:p>
          <a:p>
            <a:pPr lvl="1" eaLnBrk="1" hangingPunct="1"/>
            <a:endParaRPr lang="en-US" altLang="en-US"/>
          </a:p>
        </p:txBody>
      </p:sp>
      <p:sp>
        <p:nvSpPr>
          <p:cNvPr id="25603" name="TextBox 3">
            <a:extLst>
              <a:ext uri="{FF2B5EF4-FFF2-40B4-BE49-F238E27FC236}">
                <a16:creationId xmlns:a16="http://schemas.microsoft.com/office/drawing/2014/main" id="{EDD63E80-10FC-084C-8A81-36EE25B5BEFD}"/>
              </a:ext>
            </a:extLst>
          </p:cNvPr>
          <p:cNvSpPr txBox="1">
            <a:spLocks noChangeArrowheads="1"/>
          </p:cNvSpPr>
          <p:nvPr/>
        </p:nvSpPr>
        <p:spPr bwMode="auto">
          <a:xfrm>
            <a:off x="5410200" y="1524000"/>
            <a:ext cx="281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latin typeface="Arial" panose="020B0604020202020204" pitchFamily="34" charset="0"/>
              </a:rPr>
              <a:t>Physical resemblance,  physical and mental developmental delays, heart malformation</a:t>
            </a:r>
          </a:p>
        </p:txBody>
      </p:sp>
      <p:sp>
        <p:nvSpPr>
          <p:cNvPr id="25604" name="TextBox 4">
            <a:extLst>
              <a:ext uri="{FF2B5EF4-FFF2-40B4-BE49-F238E27FC236}">
                <a16:creationId xmlns:a16="http://schemas.microsoft.com/office/drawing/2014/main" id="{5A2D92FC-DF75-2A46-AE01-088103DDDD0D}"/>
              </a:ext>
            </a:extLst>
          </p:cNvPr>
          <p:cNvSpPr txBox="1">
            <a:spLocks noChangeArrowheads="1"/>
          </p:cNvSpPr>
          <p:nvPr/>
        </p:nvSpPr>
        <p:spPr bwMode="auto">
          <a:xfrm>
            <a:off x="5943600" y="3352800"/>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latin typeface="Arial" panose="020B0604020202020204" pitchFamily="34" charset="0"/>
              </a:rPr>
              <a:t>Both show severe physical malformations, survive 3-4 months</a:t>
            </a:r>
          </a:p>
        </p:txBody>
      </p:sp>
      <p:sp>
        <p:nvSpPr>
          <p:cNvPr id="6" name="Left Brace 5">
            <a:extLst>
              <a:ext uri="{FF2B5EF4-FFF2-40B4-BE49-F238E27FC236}">
                <a16:creationId xmlns:a16="http://schemas.microsoft.com/office/drawing/2014/main" id="{702733D6-15E6-E04F-8A36-04C87BBC74C1}"/>
              </a:ext>
            </a:extLst>
          </p:cNvPr>
          <p:cNvSpPr/>
          <p:nvPr/>
        </p:nvSpPr>
        <p:spPr>
          <a:xfrm>
            <a:off x="5791200" y="3200400"/>
            <a:ext cx="46038" cy="15240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a:latin typeface="Calibri" panose="020F0502020204030204" pitchFamily="34" charset="0"/>
            </a:endParaRPr>
          </a:p>
        </p:txBody>
      </p:sp>
      <p:sp>
        <p:nvSpPr>
          <p:cNvPr id="25606" name="TextBox 7">
            <a:extLst>
              <a:ext uri="{FF2B5EF4-FFF2-40B4-BE49-F238E27FC236}">
                <a16:creationId xmlns:a16="http://schemas.microsoft.com/office/drawing/2014/main" id="{CCAF8930-44BD-5E47-BD23-0031FB0FBF7C}"/>
              </a:ext>
            </a:extLst>
          </p:cNvPr>
          <p:cNvSpPr txBox="1">
            <a:spLocks noChangeArrowheads="1"/>
          </p:cNvSpPr>
          <p:nvPr/>
        </p:nvSpPr>
        <p:spPr bwMode="auto">
          <a:xfrm>
            <a:off x="6781800" y="4922838"/>
            <a:ext cx="23622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latin typeface="Arial" panose="020B0604020202020204" pitchFamily="34" charset="0"/>
              </a:rPr>
              <a:t>Physically female, shorter, webbed neck, sometimes mental delays/malformations</a:t>
            </a:r>
          </a:p>
        </p:txBody>
      </p:sp>
    </p:spTree>
    <p:extLst>
      <p:ext uri="{BB962C8B-B14F-4D97-AF65-F5344CB8AC3E}">
        <p14:creationId xmlns:p14="http://schemas.microsoft.com/office/powerpoint/2010/main" val="3104344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54D94755-842B-0443-A18A-F81180C9DABB}"/>
              </a:ext>
            </a:extLst>
          </p:cNvPr>
          <p:cNvSpPr>
            <a:spLocks noGrp="1"/>
          </p:cNvSpPr>
          <p:nvPr>
            <p:ph type="title"/>
          </p:nvPr>
        </p:nvSpPr>
        <p:spPr/>
        <p:txBody>
          <a:bodyPr>
            <a:normAutofit fontScale="90000"/>
          </a:bodyPr>
          <a:lstStyle/>
          <a:p>
            <a:pPr eaLnBrk="1" hangingPunct="1">
              <a:defRPr/>
            </a:pPr>
            <a:r>
              <a:rPr lang="en-US" altLang="en-US" sz="4000">
                <a:ea typeface="ＭＳ Ｐゴシック" panose="020B0600070205080204" pitchFamily="34" charset="-128"/>
              </a:rPr>
              <a:t>Without knowledge of chromosomes or DNA…</a:t>
            </a:r>
          </a:p>
        </p:txBody>
      </p:sp>
      <p:sp>
        <p:nvSpPr>
          <p:cNvPr id="38914" name="Content Placeholder 2">
            <a:extLst>
              <a:ext uri="{FF2B5EF4-FFF2-40B4-BE49-F238E27FC236}">
                <a16:creationId xmlns:a16="http://schemas.microsoft.com/office/drawing/2014/main" id="{769D6A6E-F741-0246-ACB9-894BBF5B10CF}"/>
              </a:ext>
            </a:extLst>
          </p:cNvPr>
          <p:cNvSpPr>
            <a:spLocks noGrp="1"/>
          </p:cNvSpPr>
          <p:nvPr>
            <p:ph idx="1"/>
          </p:nvPr>
        </p:nvSpPr>
        <p:spPr>
          <a:xfrm>
            <a:off x="304800" y="1600200"/>
            <a:ext cx="8229600" cy="4953000"/>
          </a:xfrm>
        </p:spPr>
        <p:txBody>
          <a:bodyPr/>
          <a:lstStyle/>
          <a:p>
            <a:pPr eaLnBrk="1" hangingPunct="1"/>
            <a:r>
              <a:rPr lang="en-US" altLang="en-US"/>
              <a:t>Mendel described the process of </a:t>
            </a:r>
            <a:r>
              <a:rPr lang="en-US" altLang="en-US">
                <a:solidFill>
                  <a:srgbClr val="FF0000"/>
                </a:solidFill>
              </a:rPr>
              <a:t>meiosis</a:t>
            </a:r>
            <a:r>
              <a:rPr lang="en-US" altLang="en-US"/>
              <a:t>:</a:t>
            </a:r>
          </a:p>
          <a:p>
            <a:pPr lvl="1" eaLnBrk="1" hangingPunct="1">
              <a:buFont typeface="Arial" panose="020B0604020202020204" pitchFamily="34" charset="0"/>
              <a:buNone/>
            </a:pPr>
            <a:r>
              <a:rPr lang="en-US" altLang="en-US"/>
              <a:t>		2n (germ cell)  			n (gamete)</a:t>
            </a:r>
          </a:p>
          <a:p>
            <a:pPr lvl="1" eaLnBrk="1" hangingPunct="1">
              <a:buFont typeface="Arial" panose="020B0604020202020204" pitchFamily="34" charset="0"/>
              <a:buNone/>
            </a:pPr>
            <a:endParaRPr lang="en-US" altLang="en-US"/>
          </a:p>
          <a:p>
            <a:pPr lvl="1" eaLnBrk="1" hangingPunct="1">
              <a:buFont typeface="Arial" panose="020B0604020202020204" pitchFamily="34" charset="0"/>
              <a:buNone/>
            </a:pPr>
            <a:r>
              <a:rPr lang="en-US" altLang="en-US"/>
              <a:t>And….the genetics behind...</a:t>
            </a:r>
          </a:p>
          <a:p>
            <a:pPr lvl="1" eaLnBrk="1" hangingPunct="1">
              <a:buFont typeface="Arial" panose="020B0604020202020204" pitchFamily="34" charset="0"/>
              <a:buNone/>
            </a:pPr>
            <a:endParaRPr lang="en-US" altLang="en-US"/>
          </a:p>
          <a:p>
            <a:pPr lvl="1" eaLnBrk="1" hangingPunct="1">
              <a:buFont typeface="Arial" panose="020B0604020202020204" pitchFamily="34" charset="0"/>
              <a:buChar char="•"/>
            </a:pPr>
            <a:r>
              <a:rPr lang="en-US" altLang="en-US">
                <a:solidFill>
                  <a:srgbClr val="FF0000"/>
                </a:solidFill>
              </a:rPr>
              <a:t>Sexual reproduction</a:t>
            </a:r>
            <a:r>
              <a:rPr lang="en-US" altLang="en-US"/>
              <a:t>:</a:t>
            </a:r>
          </a:p>
          <a:p>
            <a:pPr lvl="1" eaLnBrk="1" hangingPunct="1">
              <a:buFont typeface="Arial" panose="020B0604020202020204" pitchFamily="34" charset="0"/>
              <a:buNone/>
            </a:pPr>
            <a:r>
              <a:rPr lang="en-US" altLang="en-US"/>
              <a:t>	egg (n)  + sperm (n) 			 zygote (2n)</a:t>
            </a:r>
          </a:p>
          <a:p>
            <a:pPr lvl="1" eaLnBrk="1" hangingPunct="1">
              <a:buFont typeface="Arial" panose="020B0604020202020204" pitchFamily="34" charset="0"/>
              <a:buNone/>
            </a:pPr>
            <a:endParaRPr lang="en-US" altLang="en-US"/>
          </a:p>
          <a:p>
            <a:pPr lvl="1" eaLnBrk="1" hangingPunct="1">
              <a:buFont typeface="Arial" panose="020B0604020202020204" pitchFamily="34" charset="0"/>
              <a:buNone/>
            </a:pPr>
            <a:r>
              <a:rPr lang="en-US" altLang="en-US"/>
              <a:t>								Offspring</a:t>
            </a:r>
          </a:p>
        </p:txBody>
      </p:sp>
      <p:cxnSp>
        <p:nvCxnSpPr>
          <p:cNvPr id="5" name="Straight Arrow Connector 4">
            <a:extLst>
              <a:ext uri="{FF2B5EF4-FFF2-40B4-BE49-F238E27FC236}">
                <a16:creationId xmlns:a16="http://schemas.microsoft.com/office/drawing/2014/main" id="{8D4F9F47-B525-294A-8E03-D2536BBEC991}"/>
              </a:ext>
            </a:extLst>
          </p:cNvPr>
          <p:cNvCxnSpPr/>
          <p:nvPr/>
        </p:nvCxnSpPr>
        <p:spPr>
          <a:xfrm>
            <a:off x="3455988" y="2438400"/>
            <a:ext cx="73025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6256719-500D-0841-B043-D3DA59472608}"/>
              </a:ext>
            </a:extLst>
          </p:cNvPr>
          <p:cNvCxnSpPr/>
          <p:nvPr/>
        </p:nvCxnSpPr>
        <p:spPr>
          <a:xfrm>
            <a:off x="4186238" y="5032375"/>
            <a:ext cx="5715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377D3D5-AD5A-6B46-A787-30C92FE5F741}"/>
              </a:ext>
            </a:extLst>
          </p:cNvPr>
          <p:cNvCxnSpPr/>
          <p:nvPr/>
        </p:nvCxnSpPr>
        <p:spPr>
          <a:xfrm rot="5400000">
            <a:off x="6669087" y="5446713"/>
            <a:ext cx="531813"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474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B3B7EF99-4BCD-A54E-B9FD-C6B1EFF83CDE}"/>
              </a:ext>
            </a:extLst>
          </p:cNvPr>
          <p:cNvSpPr>
            <a:spLocks noGrp="1"/>
          </p:cNvSpPr>
          <p:nvPr>
            <p:ph type="title"/>
          </p:nvPr>
        </p:nvSpPr>
        <p:spPr/>
        <p:txBody>
          <a:bodyPr>
            <a:normAutofit fontScale="90000"/>
          </a:bodyPr>
          <a:lstStyle/>
          <a:p>
            <a:pPr eaLnBrk="1" hangingPunct="1">
              <a:defRPr/>
            </a:pPr>
            <a:r>
              <a:rPr lang="en-US" altLang="en-US" sz="4000">
                <a:ea typeface="ＭＳ Ｐゴシック" panose="020B0600070205080204" pitchFamily="34" charset="-128"/>
              </a:rPr>
              <a:t>Mendel</a:t>
            </a:r>
            <a:r>
              <a:rPr lang="ja-JP" altLang="en-US" sz="4000">
                <a:ea typeface="ＭＳ Ｐゴシック" panose="020B0600070205080204" pitchFamily="34" charset="-128"/>
              </a:rPr>
              <a:t>’</a:t>
            </a:r>
            <a:r>
              <a:rPr lang="en-US" altLang="ja-JP" sz="4000">
                <a:ea typeface="ＭＳ Ｐゴシック" panose="020B0600070205080204" pitchFamily="34" charset="-128"/>
              </a:rPr>
              <a:t>s success was the result of several factors</a:t>
            </a:r>
            <a:endParaRPr lang="en-US" altLang="en-US" sz="4000">
              <a:ea typeface="ＭＳ Ｐゴシック" panose="020B0600070205080204" pitchFamily="34" charset="-128"/>
            </a:endParaRPr>
          </a:p>
        </p:txBody>
      </p:sp>
      <p:sp>
        <p:nvSpPr>
          <p:cNvPr id="2" name="Text Placeholder 2">
            <a:extLst>
              <a:ext uri="{FF2B5EF4-FFF2-40B4-BE49-F238E27FC236}">
                <a16:creationId xmlns:a16="http://schemas.microsoft.com/office/drawing/2014/main" id="{5AD143C2-E969-5242-B54E-DB26E11825C9}"/>
              </a:ext>
            </a:extLst>
          </p:cNvPr>
          <p:cNvSpPr>
            <a:spLocks noGrp="1"/>
          </p:cNvSpPr>
          <p:nvPr>
            <p:ph type="body" idx="1"/>
          </p:nvPr>
        </p:nvSpPr>
        <p:spPr>
          <a:xfrm>
            <a:off x="533400" y="1570038"/>
            <a:ext cx="4040188" cy="944562"/>
          </a:xfrm>
        </p:spPr>
        <p:txBody>
          <a:bodyPr/>
          <a:lstStyle/>
          <a:p>
            <a:pPr eaLnBrk="1" hangingPunct="1"/>
            <a:r>
              <a:rPr lang="en-US" altLang="en-US"/>
              <a:t>A.  Choice of organism</a:t>
            </a:r>
          </a:p>
          <a:p>
            <a:pPr eaLnBrk="1" hangingPunct="1"/>
            <a:endParaRPr lang="en-US" altLang="en-US"/>
          </a:p>
        </p:txBody>
      </p:sp>
      <p:sp>
        <p:nvSpPr>
          <p:cNvPr id="40963" name="Content Placeholder 3">
            <a:extLst>
              <a:ext uri="{FF2B5EF4-FFF2-40B4-BE49-F238E27FC236}">
                <a16:creationId xmlns:a16="http://schemas.microsoft.com/office/drawing/2014/main" id="{7A82AE15-7CF2-A24D-9C91-AB7A32EDF4B0}"/>
              </a:ext>
            </a:extLst>
          </p:cNvPr>
          <p:cNvSpPr>
            <a:spLocks noGrp="1"/>
          </p:cNvSpPr>
          <p:nvPr>
            <p:ph sz="half" idx="2"/>
          </p:nvPr>
        </p:nvSpPr>
        <p:spPr/>
        <p:txBody>
          <a:bodyPr/>
          <a:lstStyle/>
          <a:p>
            <a:pPr lvl="1" eaLnBrk="1" hangingPunct="1"/>
            <a:r>
              <a:rPr lang="en-US" altLang="en-US"/>
              <a:t>Easy to grow, short life span, can produce many offspring from one mating.</a:t>
            </a:r>
          </a:p>
          <a:p>
            <a:pPr lvl="1" eaLnBrk="1" hangingPunct="1"/>
            <a:r>
              <a:rPr lang="en-US" altLang="en-US"/>
              <a:t>Mendel was a botanist—observed plants for long periods of time</a:t>
            </a:r>
          </a:p>
          <a:p>
            <a:pPr lvl="1" eaLnBrk="1" hangingPunct="1"/>
            <a:r>
              <a:rPr lang="en-US" altLang="en-US"/>
              <a:t>Can control breeding</a:t>
            </a:r>
          </a:p>
          <a:p>
            <a:pPr lvl="2" eaLnBrk="1" hangingPunct="1"/>
            <a:r>
              <a:rPr lang="en-US" altLang="en-US"/>
              <a:t>P. sativum---normally self-fertilizes (has both male and female gametes)</a:t>
            </a:r>
          </a:p>
          <a:p>
            <a:pPr lvl="2" eaLnBrk="1" hangingPunct="1"/>
            <a:r>
              <a:rPr lang="en-US" altLang="en-US"/>
              <a:t>Can cross-fertilize /hybridize</a:t>
            </a:r>
          </a:p>
          <a:p>
            <a:pPr lvl="2" eaLnBrk="1" hangingPunct="1">
              <a:buFont typeface="Arial" panose="020B0604020202020204" pitchFamily="34" charset="0"/>
              <a:buNone/>
            </a:pPr>
            <a:endParaRPr lang="en-US" altLang="en-US"/>
          </a:p>
        </p:txBody>
      </p:sp>
      <p:sp>
        <p:nvSpPr>
          <p:cNvPr id="40964" name="Text Placeholder 4">
            <a:extLst>
              <a:ext uri="{FF2B5EF4-FFF2-40B4-BE49-F238E27FC236}">
                <a16:creationId xmlns:a16="http://schemas.microsoft.com/office/drawing/2014/main" id="{38166206-69AB-7746-A362-5EA281C2880D}"/>
              </a:ext>
            </a:extLst>
          </p:cNvPr>
          <p:cNvSpPr>
            <a:spLocks noGrp="1"/>
          </p:cNvSpPr>
          <p:nvPr>
            <p:ph type="body" sz="quarter" idx="3"/>
          </p:nvPr>
        </p:nvSpPr>
        <p:spPr>
          <a:xfrm>
            <a:off x="4645025" y="1600200"/>
            <a:ext cx="4041775" cy="914400"/>
          </a:xfrm>
        </p:spPr>
        <p:txBody>
          <a:bodyPr/>
          <a:lstStyle/>
          <a:p>
            <a:pPr eaLnBrk="1" hangingPunct="1"/>
            <a:r>
              <a:rPr lang="en-US" altLang="en-US"/>
              <a:t> B.  Experimental design</a:t>
            </a:r>
          </a:p>
          <a:p>
            <a:pPr eaLnBrk="1" hangingPunct="1"/>
            <a:endParaRPr lang="en-US" altLang="en-US"/>
          </a:p>
        </p:txBody>
      </p:sp>
      <p:sp>
        <p:nvSpPr>
          <p:cNvPr id="40965" name="Content Placeholder 5">
            <a:extLst>
              <a:ext uri="{FF2B5EF4-FFF2-40B4-BE49-F238E27FC236}">
                <a16:creationId xmlns:a16="http://schemas.microsoft.com/office/drawing/2014/main" id="{975439C1-ED2B-9E4F-B933-52A7E9181629}"/>
              </a:ext>
            </a:extLst>
          </p:cNvPr>
          <p:cNvSpPr>
            <a:spLocks noGrp="1"/>
          </p:cNvSpPr>
          <p:nvPr>
            <p:ph sz="quarter" idx="4"/>
          </p:nvPr>
        </p:nvSpPr>
        <p:spPr>
          <a:xfrm>
            <a:off x="4724400" y="2057400"/>
            <a:ext cx="4041775" cy="4103688"/>
          </a:xfrm>
        </p:spPr>
        <p:txBody>
          <a:bodyPr/>
          <a:lstStyle/>
          <a:p>
            <a:pPr eaLnBrk="1" hangingPunct="1">
              <a:buFont typeface="Arial" panose="020B0604020202020204" pitchFamily="34" charset="0"/>
              <a:buNone/>
            </a:pPr>
            <a:r>
              <a:rPr lang="en-US" altLang="en-US" sz="2000"/>
              <a:t>Experiments utilized true-breeding plants (showed consistent traits from generation to generation )</a:t>
            </a:r>
          </a:p>
          <a:p>
            <a:pPr eaLnBrk="1" hangingPunct="1">
              <a:buFont typeface="Arial" panose="020B0604020202020204" pitchFamily="34" charset="0"/>
              <a:buNone/>
            </a:pPr>
            <a:endParaRPr lang="en-US" altLang="en-US" sz="2000"/>
          </a:p>
          <a:p>
            <a:pPr eaLnBrk="1" hangingPunct="1">
              <a:buFont typeface="Arial" panose="020B0604020202020204" pitchFamily="34" charset="0"/>
              <a:buNone/>
            </a:pPr>
            <a:r>
              <a:rPr lang="en-US" altLang="en-US" sz="2000"/>
              <a:t>Kept experiments </a:t>
            </a:r>
            <a:r>
              <a:rPr lang="ja-JP" altLang="en-US" sz="2000"/>
              <a:t>“</a:t>
            </a:r>
            <a:r>
              <a:rPr lang="en-US" altLang="ja-JP" sz="2000"/>
              <a:t>simple</a:t>
            </a:r>
            <a:r>
              <a:rPr lang="ja-JP" altLang="en-US" sz="2000"/>
              <a:t>”</a:t>
            </a:r>
            <a:r>
              <a:rPr lang="en-US" altLang="ja-JP" sz="2000"/>
              <a:t>—tracking one or a few traits at a time in a breeding experiment</a:t>
            </a:r>
          </a:p>
          <a:p>
            <a:pPr eaLnBrk="1" hangingPunct="1">
              <a:buFont typeface="Arial" panose="020B0604020202020204" pitchFamily="34" charset="0"/>
              <a:buNone/>
            </a:pPr>
            <a:endParaRPr lang="en-US" altLang="en-US" sz="2000"/>
          </a:p>
          <a:p>
            <a:pPr eaLnBrk="1" hangingPunct="1">
              <a:buFont typeface="Arial" panose="020B0604020202020204" pitchFamily="34" charset="0"/>
              <a:buNone/>
            </a:pPr>
            <a:r>
              <a:rPr lang="en-US" altLang="en-US" sz="2000"/>
              <a:t>Kept accurate, quantitative  records—noting consistent ratios in offspring</a:t>
            </a:r>
          </a:p>
          <a:p>
            <a:pPr eaLnBrk="1" hangingPunct="1">
              <a:buFont typeface="Arial" panose="020B0604020202020204" pitchFamily="34" charset="0"/>
              <a:buNone/>
            </a:pPr>
            <a:endParaRPr lang="en-US" altLang="en-US" sz="2000"/>
          </a:p>
          <a:p>
            <a:pPr eaLnBrk="1" hangingPunct="1">
              <a:buFont typeface="Arial" panose="020B0604020202020204" pitchFamily="34" charset="0"/>
              <a:buNone/>
            </a:pPr>
            <a:endParaRPr lang="en-US" altLang="en-US" sz="2000"/>
          </a:p>
        </p:txBody>
      </p:sp>
    </p:spTree>
    <p:extLst>
      <p:ext uri="{BB962C8B-B14F-4D97-AF65-F5344CB8AC3E}">
        <p14:creationId xmlns:p14="http://schemas.microsoft.com/office/powerpoint/2010/main" val="1497291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3">
            <a:extLst>
              <a:ext uri="{FF2B5EF4-FFF2-40B4-BE49-F238E27FC236}">
                <a16:creationId xmlns:a16="http://schemas.microsoft.com/office/drawing/2014/main" id="{4CEE3D48-C067-EE43-A9B0-6AB0283EF68F}"/>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3.1</a:t>
            </a:r>
          </a:p>
        </p:txBody>
      </p:sp>
      <p:pic>
        <p:nvPicPr>
          <p:cNvPr id="43010" name="Picture 18">
            <a:extLst>
              <a:ext uri="{FF2B5EF4-FFF2-40B4-BE49-F238E27FC236}">
                <a16:creationId xmlns:a16="http://schemas.microsoft.com/office/drawing/2014/main" id="{61698422-7E6B-DD46-8944-A88F34721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639"/>
          <a:stretch>
            <a:fillRect/>
          </a:stretch>
        </p:blipFill>
        <p:spPr bwMode="auto">
          <a:xfrm>
            <a:off x="309563" y="785813"/>
            <a:ext cx="852487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3">
            <a:extLst>
              <a:ext uri="{FF2B5EF4-FFF2-40B4-BE49-F238E27FC236}">
                <a16:creationId xmlns:a16="http://schemas.microsoft.com/office/drawing/2014/main" id="{AA1D2284-EB05-AF49-B85A-5398A42A2149}"/>
              </a:ext>
            </a:extLst>
          </p:cNvPr>
          <p:cNvSpPr txBox="1">
            <a:spLocks noChangeArrowheads="1"/>
          </p:cNvSpPr>
          <p:nvPr/>
        </p:nvSpPr>
        <p:spPr bwMode="auto">
          <a:xfrm>
            <a:off x="304800" y="152400"/>
            <a:ext cx="883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a:latin typeface="Arial" panose="020B0604020202020204" pitchFamily="34" charset="0"/>
              </a:rPr>
              <a:t>Mendel described 7 traits (</a:t>
            </a:r>
            <a:r>
              <a:rPr lang="en-US" altLang="en-US" sz="1800" b="1">
                <a:solidFill>
                  <a:srgbClr val="FF0000"/>
                </a:solidFill>
                <a:latin typeface="Arial" panose="020B0604020202020204" pitchFamily="34" charset="0"/>
              </a:rPr>
              <a:t>phenotypes</a:t>
            </a:r>
            <a:r>
              <a:rPr lang="en-US" altLang="en-US" sz="1800" b="1">
                <a:latin typeface="Arial" panose="020B0604020202020204" pitchFamily="34" charset="0"/>
              </a:rPr>
              <a:t>) of </a:t>
            </a:r>
            <a:r>
              <a:rPr lang="en-US" altLang="en-US" sz="1800" b="1" i="1">
                <a:latin typeface="Arial" panose="020B0604020202020204" pitchFamily="34" charset="0"/>
              </a:rPr>
              <a:t>P. sativum</a:t>
            </a:r>
            <a:r>
              <a:rPr lang="en-US" altLang="en-US" sz="1800" b="1">
                <a:latin typeface="Arial" panose="020B0604020202020204" pitchFamily="34" charset="0"/>
              </a:rPr>
              <a:t> which showed clear contrasting forms</a:t>
            </a:r>
          </a:p>
        </p:txBody>
      </p:sp>
      <p:sp>
        <p:nvSpPr>
          <p:cNvPr id="43012" name="Oval 6">
            <a:extLst>
              <a:ext uri="{FF2B5EF4-FFF2-40B4-BE49-F238E27FC236}">
                <a16:creationId xmlns:a16="http://schemas.microsoft.com/office/drawing/2014/main" id="{4A8A59C4-87C6-2744-AEA0-F0F06E17454E}"/>
              </a:ext>
            </a:extLst>
          </p:cNvPr>
          <p:cNvSpPr>
            <a:spLocks noChangeArrowheads="1"/>
          </p:cNvSpPr>
          <p:nvPr/>
        </p:nvSpPr>
        <p:spPr bwMode="auto">
          <a:xfrm>
            <a:off x="0" y="152400"/>
            <a:ext cx="5486400" cy="67056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2759386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544A9A48-C856-6E4D-ADB9-151CD4430579}"/>
              </a:ext>
            </a:extLst>
          </p:cNvPr>
          <p:cNvSpPr>
            <a:spLocks noGrp="1"/>
          </p:cNvSpPr>
          <p:nvPr>
            <p:ph type="title"/>
          </p:nvPr>
        </p:nvSpPr>
        <p:spPr/>
        <p:txBody>
          <a:bodyPr>
            <a:normAutofit fontScale="90000"/>
          </a:bodyPr>
          <a:lstStyle/>
          <a:p>
            <a:pPr eaLnBrk="1" hangingPunct="1">
              <a:defRPr/>
            </a:pPr>
            <a:r>
              <a:rPr lang="en-US" altLang="en-US" sz="3600">
                <a:ea typeface="ＭＳ Ｐゴシック" panose="020B0600070205080204" pitchFamily="34" charset="-128"/>
              </a:rPr>
              <a:t>Mendel</a:t>
            </a:r>
            <a:r>
              <a:rPr lang="ja-JP" altLang="en-US" sz="3600">
                <a:ea typeface="ＭＳ Ｐゴシック" panose="020B0600070205080204" pitchFamily="34" charset="-128"/>
              </a:rPr>
              <a:t>’</a:t>
            </a:r>
            <a:r>
              <a:rPr lang="en-US" altLang="ja-JP" sz="3600">
                <a:ea typeface="ＭＳ Ｐゴシック" panose="020B0600070205080204" pitchFamily="34" charset="-128"/>
              </a:rPr>
              <a:t>s experimental approach/terminology</a:t>
            </a:r>
            <a:endParaRPr lang="en-US" altLang="en-US" sz="3600">
              <a:ea typeface="ＭＳ Ｐゴシック" panose="020B0600070205080204" pitchFamily="34" charset="-128"/>
            </a:endParaRPr>
          </a:p>
        </p:txBody>
      </p:sp>
      <p:sp>
        <p:nvSpPr>
          <p:cNvPr id="45058" name="Content Placeholder 2">
            <a:extLst>
              <a:ext uri="{FF2B5EF4-FFF2-40B4-BE49-F238E27FC236}">
                <a16:creationId xmlns:a16="http://schemas.microsoft.com/office/drawing/2014/main" id="{975ADB27-75CA-834B-BECE-8E0647418275}"/>
              </a:ext>
            </a:extLst>
          </p:cNvPr>
          <p:cNvSpPr>
            <a:spLocks noGrp="1"/>
          </p:cNvSpPr>
          <p:nvPr>
            <p:ph idx="1"/>
          </p:nvPr>
        </p:nvSpPr>
        <p:spPr/>
        <p:txBody>
          <a:bodyPr/>
          <a:lstStyle/>
          <a:p>
            <a:pPr eaLnBrk="1" hangingPunct="1"/>
            <a:r>
              <a:rPr lang="en-US" altLang="en-US"/>
              <a:t>On white board</a:t>
            </a:r>
          </a:p>
          <a:p>
            <a:pPr lvl="4" eaLnBrk="1" hangingPunct="1">
              <a:buFont typeface="Arial" panose="020B0604020202020204" pitchFamily="34" charset="0"/>
              <a:buNone/>
            </a:pPr>
            <a:endParaRPr lang="en-US" altLang="en-US"/>
          </a:p>
        </p:txBody>
      </p:sp>
    </p:spTree>
    <p:extLst>
      <p:ext uri="{BB962C8B-B14F-4D97-AF65-F5344CB8AC3E}">
        <p14:creationId xmlns:p14="http://schemas.microsoft.com/office/powerpoint/2010/main" val="3455614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13">
            <a:extLst>
              <a:ext uri="{FF2B5EF4-FFF2-40B4-BE49-F238E27FC236}">
                <a16:creationId xmlns:a16="http://schemas.microsoft.com/office/drawing/2014/main" id="{A52895F7-9E32-5D48-A20F-389D82F0C877}"/>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3.1</a:t>
            </a:r>
          </a:p>
        </p:txBody>
      </p:sp>
      <p:pic>
        <p:nvPicPr>
          <p:cNvPr id="47106" name="Picture 18">
            <a:extLst>
              <a:ext uri="{FF2B5EF4-FFF2-40B4-BE49-F238E27FC236}">
                <a16:creationId xmlns:a16="http://schemas.microsoft.com/office/drawing/2014/main" id="{27E5E286-9004-0943-9DF0-5A9DFA702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639"/>
          <a:stretch>
            <a:fillRect/>
          </a:stretch>
        </p:blipFill>
        <p:spPr bwMode="auto">
          <a:xfrm>
            <a:off x="309563" y="785813"/>
            <a:ext cx="852487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3">
            <a:extLst>
              <a:ext uri="{FF2B5EF4-FFF2-40B4-BE49-F238E27FC236}">
                <a16:creationId xmlns:a16="http://schemas.microsoft.com/office/drawing/2014/main" id="{28EE712D-364D-E943-A29E-8436979416CD}"/>
              </a:ext>
            </a:extLst>
          </p:cNvPr>
          <p:cNvSpPr txBox="1">
            <a:spLocks noChangeArrowheads="1"/>
          </p:cNvSpPr>
          <p:nvPr/>
        </p:nvSpPr>
        <p:spPr bwMode="auto">
          <a:xfrm>
            <a:off x="304800" y="1524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a:latin typeface="Arial" panose="020B0604020202020204" pitchFamily="34" charset="0"/>
              </a:rPr>
              <a:t>		Outcome of Mendel</a:t>
            </a:r>
            <a:r>
              <a:rPr lang="ja-JP" altLang="en-US" sz="1800" b="1">
                <a:latin typeface="Arial" panose="020B0604020202020204" pitchFamily="34" charset="0"/>
              </a:rPr>
              <a:t>’</a:t>
            </a:r>
            <a:r>
              <a:rPr lang="en-US" altLang="ja-JP" sz="1800" b="1">
                <a:latin typeface="Arial" panose="020B0604020202020204" pitchFamily="34" charset="0"/>
                <a:cs typeface="Arial" panose="020B0604020202020204" pitchFamily="34" charset="0"/>
              </a:rPr>
              <a:t>s one-trait (monohybrid) crosses</a:t>
            </a:r>
            <a:endParaRPr lang="en-US" altLang="en-US" sz="1800" b="1">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F46EA7B5-15AD-3040-84B6-03909A84A3E2}"/>
              </a:ext>
            </a:extLst>
          </p:cNvPr>
          <p:cNvCxnSpPr/>
          <p:nvPr/>
        </p:nvCxnSpPr>
        <p:spPr>
          <a:xfrm rot="10800000" flipV="1">
            <a:off x="5334000" y="533400"/>
            <a:ext cx="3200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44C50BD-53FC-CD44-8C96-3CEA33FF7BBF}"/>
              </a:ext>
            </a:extLst>
          </p:cNvPr>
          <p:cNvCxnSpPr/>
          <p:nvPr/>
        </p:nvCxnSpPr>
        <p:spPr>
          <a:xfrm rot="5400000">
            <a:off x="5181601" y="685800"/>
            <a:ext cx="304800"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88F703-F800-E94E-B52D-56A72A566995}"/>
              </a:ext>
            </a:extLst>
          </p:cNvPr>
          <p:cNvCxnSpPr/>
          <p:nvPr/>
        </p:nvCxnSpPr>
        <p:spPr>
          <a:xfrm rot="5400000">
            <a:off x="8382794" y="685006"/>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839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2842C4E7-360E-F846-9AB2-D8F687934A51}"/>
              </a:ext>
            </a:extLst>
          </p:cNvPr>
          <p:cNvSpPr>
            <a:spLocks noGrp="1"/>
          </p:cNvSpPr>
          <p:nvPr>
            <p:ph type="title"/>
          </p:nvPr>
        </p:nvSpPr>
        <p:spPr/>
        <p:txBody>
          <a:bodyPr>
            <a:normAutofit fontScale="90000"/>
          </a:bodyPr>
          <a:lstStyle/>
          <a:p>
            <a:pPr eaLnBrk="1" hangingPunct="1">
              <a:defRPr/>
            </a:pPr>
            <a:r>
              <a:rPr lang="en-US">
                <a:ea typeface="MS PGothic" charset="0"/>
              </a:rPr>
              <a:t>Initial observations </a:t>
            </a:r>
            <a:br>
              <a:rPr lang="en-US">
                <a:ea typeface="MS PGothic" charset="0"/>
              </a:rPr>
            </a:br>
            <a:r>
              <a:rPr lang="en-US">
                <a:ea typeface="MS PGothic" charset="0"/>
              </a:rPr>
              <a:t>(see table)</a:t>
            </a:r>
          </a:p>
        </p:txBody>
      </p:sp>
      <p:sp>
        <p:nvSpPr>
          <p:cNvPr id="49154" name="Content Placeholder 2">
            <a:extLst>
              <a:ext uri="{FF2B5EF4-FFF2-40B4-BE49-F238E27FC236}">
                <a16:creationId xmlns:a16="http://schemas.microsoft.com/office/drawing/2014/main" id="{172087BD-ED1B-B247-B634-73C91EA2A979}"/>
              </a:ext>
            </a:extLst>
          </p:cNvPr>
          <p:cNvSpPr>
            <a:spLocks noGrp="1"/>
          </p:cNvSpPr>
          <p:nvPr>
            <p:ph idx="1"/>
          </p:nvPr>
        </p:nvSpPr>
        <p:spPr>
          <a:xfrm>
            <a:off x="457200" y="1600200"/>
            <a:ext cx="8229600" cy="5029200"/>
          </a:xfrm>
        </p:spPr>
        <p:txBody>
          <a:bodyPr/>
          <a:lstStyle/>
          <a:p>
            <a:pPr eaLnBrk="1" hangingPunct="1"/>
            <a:r>
              <a:rPr lang="en-US" altLang="en-US"/>
              <a:t>F1 generation had the phenotype of only one of the parents</a:t>
            </a:r>
          </a:p>
          <a:p>
            <a:pPr eaLnBrk="1" hangingPunct="1"/>
            <a:r>
              <a:rPr lang="en-US" altLang="en-US"/>
              <a:t>F2 --the other parent</a:t>
            </a:r>
            <a:r>
              <a:rPr lang="ja-JP" altLang="en-US"/>
              <a:t>’</a:t>
            </a:r>
            <a:r>
              <a:rPr lang="en-US" altLang="ja-JP"/>
              <a:t>s phenotype showed up, but in only 1/4</a:t>
            </a:r>
            <a:r>
              <a:rPr lang="en-US" altLang="ja-JP" baseline="30000"/>
              <a:t>th</a:t>
            </a:r>
            <a:r>
              <a:rPr lang="en-US" altLang="ja-JP"/>
              <a:t> of the offspring</a:t>
            </a:r>
          </a:p>
          <a:p>
            <a:pPr eaLnBrk="1" hangingPunct="1"/>
            <a:r>
              <a:rPr lang="en-US" altLang="en-US"/>
              <a:t>Results of </a:t>
            </a:r>
            <a:r>
              <a:rPr lang="en-US" altLang="en-US" u="sng"/>
              <a:t>reciprocal crosses </a:t>
            </a:r>
            <a:r>
              <a:rPr lang="en-US" altLang="en-US"/>
              <a:t>were identical (male X female)= (female X male)</a:t>
            </a:r>
          </a:p>
          <a:p>
            <a:pPr eaLnBrk="1" hangingPunct="1">
              <a:buFont typeface="Arial" panose="020B0604020202020204" pitchFamily="34" charset="0"/>
              <a:buNone/>
            </a:pPr>
            <a:r>
              <a:rPr lang="en-US" altLang="en-US"/>
              <a:t>*Mendel began to describe an inheritance particle that is passed from parents to offspring—</a:t>
            </a:r>
            <a:r>
              <a:rPr lang="en-US" altLang="en-US">
                <a:solidFill>
                  <a:srgbClr val="FF0000"/>
                </a:solidFill>
              </a:rPr>
              <a:t>unit factor</a:t>
            </a:r>
          </a:p>
        </p:txBody>
      </p:sp>
    </p:spTree>
    <p:extLst>
      <p:ext uri="{BB962C8B-B14F-4D97-AF65-F5344CB8AC3E}">
        <p14:creationId xmlns:p14="http://schemas.microsoft.com/office/powerpoint/2010/main" val="2860033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CAB90F2D-1EDB-384D-8582-4DEE2882E3C9}"/>
              </a:ext>
            </a:extLst>
          </p:cNvPr>
          <p:cNvSpPr>
            <a:spLocks noGrp="1"/>
          </p:cNvSpPr>
          <p:nvPr>
            <p:ph type="title"/>
          </p:nvPr>
        </p:nvSpPr>
        <p:spPr/>
        <p:txBody>
          <a:bodyPr>
            <a:normAutofit fontScale="90000"/>
          </a:bodyPr>
          <a:lstStyle/>
          <a:p>
            <a:pPr eaLnBrk="1" hangingPunct="1">
              <a:defRPr/>
            </a:pPr>
            <a:r>
              <a:rPr lang="en-US" altLang="en-US" sz="4000">
                <a:ea typeface="ＭＳ Ｐゴシック" panose="020B0600070205080204" pitchFamily="34" charset="-128"/>
              </a:rPr>
              <a:t>Principals/postulates derived from Mendel</a:t>
            </a:r>
            <a:r>
              <a:rPr lang="ja-JP" altLang="en-US" sz="4000">
                <a:ea typeface="ＭＳ Ｐゴシック" panose="020B0600070205080204" pitchFamily="34" charset="-128"/>
              </a:rPr>
              <a:t>’</a:t>
            </a:r>
            <a:r>
              <a:rPr lang="en-US" altLang="ja-JP" sz="4000">
                <a:ea typeface="ＭＳ Ｐゴシック" panose="020B0600070205080204" pitchFamily="34" charset="-128"/>
              </a:rPr>
              <a:t>s monohybrid crosses</a:t>
            </a:r>
            <a:endParaRPr lang="en-US" altLang="en-US" sz="4000">
              <a:ea typeface="ＭＳ Ｐゴシック" panose="020B0600070205080204" pitchFamily="34" charset="-128"/>
            </a:endParaRPr>
          </a:p>
        </p:txBody>
      </p:sp>
      <p:sp>
        <p:nvSpPr>
          <p:cNvPr id="46083" name="Content Placeholder 2">
            <a:extLst>
              <a:ext uri="{FF2B5EF4-FFF2-40B4-BE49-F238E27FC236}">
                <a16:creationId xmlns:a16="http://schemas.microsoft.com/office/drawing/2014/main" id="{43C193DA-75C9-374B-BD78-547DA5AC91C9}"/>
              </a:ext>
            </a:extLst>
          </p:cNvPr>
          <p:cNvSpPr>
            <a:spLocks noGrp="1"/>
          </p:cNvSpPr>
          <p:nvPr>
            <p:ph idx="1"/>
          </p:nvPr>
        </p:nvSpPr>
        <p:spPr>
          <a:xfrm>
            <a:off x="457200" y="1600200"/>
            <a:ext cx="8229600" cy="5257800"/>
          </a:xfrm>
        </p:spPr>
        <p:txBody>
          <a:bodyPr>
            <a:normAutofit lnSpcReduction="10000"/>
          </a:bodyPr>
          <a:lstStyle/>
          <a:p>
            <a:pPr marL="514350" indent="-514350" eaLnBrk="1" hangingPunct="1">
              <a:buFont typeface="Arial" charset="0"/>
              <a:buAutoNum type="arabicPeriod"/>
              <a:defRPr/>
            </a:pPr>
            <a:r>
              <a:rPr lang="en-US">
                <a:ea typeface="MS PGothic" charset="0"/>
              </a:rPr>
              <a:t>Genetic traits/phenotypes are controlled by </a:t>
            </a:r>
            <a:r>
              <a:rPr lang="en-US">
                <a:solidFill>
                  <a:srgbClr val="FF0000"/>
                </a:solidFill>
                <a:ea typeface="MS PGothic" charset="0"/>
              </a:rPr>
              <a:t>unit factors </a:t>
            </a:r>
            <a:r>
              <a:rPr lang="en-US">
                <a:ea typeface="MS PGothic" charset="0"/>
              </a:rPr>
              <a:t>which exist in pairs in individual organisms. </a:t>
            </a:r>
          </a:p>
          <a:p>
            <a:pPr marL="514350" indent="-514350" eaLnBrk="1" hangingPunct="1">
              <a:buFont typeface="Arial" charset="0"/>
              <a:buAutoNum type="arabicPeriod"/>
              <a:defRPr/>
            </a:pPr>
            <a:r>
              <a:rPr lang="en-US">
                <a:ea typeface="MS PGothic" charset="0"/>
              </a:rPr>
              <a:t>When 2 unlike </a:t>
            </a:r>
            <a:r>
              <a:rPr lang="en-US">
                <a:solidFill>
                  <a:srgbClr val="FF0000"/>
                </a:solidFill>
                <a:ea typeface="MS PGothic" charset="0"/>
              </a:rPr>
              <a:t>unit factors </a:t>
            </a:r>
            <a:r>
              <a:rPr lang="en-US">
                <a:ea typeface="MS PGothic" charset="0"/>
              </a:rPr>
              <a:t>are present in an individual one is </a:t>
            </a:r>
            <a:r>
              <a:rPr lang="en-US">
                <a:solidFill>
                  <a:srgbClr val="00B0F0"/>
                </a:solidFill>
                <a:ea typeface="MS PGothic" charset="0"/>
              </a:rPr>
              <a:t>dominant </a:t>
            </a:r>
            <a:r>
              <a:rPr lang="en-US">
                <a:ea typeface="MS PGothic" charset="0"/>
              </a:rPr>
              <a:t>to the other, which is called </a:t>
            </a:r>
            <a:r>
              <a:rPr lang="en-US">
                <a:solidFill>
                  <a:srgbClr val="00B0F0"/>
                </a:solidFill>
                <a:ea typeface="MS PGothic" charset="0"/>
              </a:rPr>
              <a:t>recessive</a:t>
            </a:r>
            <a:r>
              <a:rPr lang="en-US">
                <a:ea typeface="MS PGothic" charset="0"/>
              </a:rPr>
              <a:t>.</a:t>
            </a:r>
          </a:p>
          <a:p>
            <a:pPr marL="514350" indent="-514350" eaLnBrk="1" hangingPunct="1">
              <a:buFont typeface="Arial" charset="0"/>
              <a:buAutoNum type="arabicPeriod"/>
              <a:defRPr/>
            </a:pPr>
            <a:r>
              <a:rPr lang="en-US" sz="2800">
                <a:ea typeface="MS PGothic" charset="0"/>
              </a:rPr>
              <a:t>During formation of gametes, the pairs of </a:t>
            </a:r>
            <a:r>
              <a:rPr lang="en-US" sz="2800">
                <a:solidFill>
                  <a:srgbClr val="FF0000"/>
                </a:solidFill>
                <a:ea typeface="MS PGothic" charset="0"/>
              </a:rPr>
              <a:t>unit factors </a:t>
            </a:r>
            <a:r>
              <a:rPr lang="en-US" sz="2800">
                <a:ea typeface="MS PGothic" charset="0"/>
              </a:rPr>
              <a:t>segregate randomly such that each gamete receives one or the other.  (pairs of unit factors are restored in the union of gametes/production of offspring</a:t>
            </a:r>
          </a:p>
        </p:txBody>
      </p:sp>
    </p:spTree>
    <p:extLst>
      <p:ext uri="{BB962C8B-B14F-4D97-AF65-F5344CB8AC3E}">
        <p14:creationId xmlns:p14="http://schemas.microsoft.com/office/powerpoint/2010/main" val="1339484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1EB9C35A-351F-6349-9116-057DB57DA050}"/>
              </a:ext>
            </a:extLst>
          </p:cNvPr>
          <p:cNvSpPr>
            <a:spLocks noGrp="1"/>
          </p:cNvSpPr>
          <p:nvPr>
            <p:ph type="title"/>
          </p:nvPr>
        </p:nvSpPr>
        <p:spPr/>
        <p:txBody>
          <a:bodyPr/>
          <a:lstStyle/>
          <a:p>
            <a:r>
              <a:rPr lang="en-US" altLang="en-US"/>
              <a:t>What is a cross--really? </a:t>
            </a:r>
          </a:p>
        </p:txBody>
      </p:sp>
      <p:sp>
        <p:nvSpPr>
          <p:cNvPr id="53250" name="Content Placeholder 2">
            <a:extLst>
              <a:ext uri="{FF2B5EF4-FFF2-40B4-BE49-F238E27FC236}">
                <a16:creationId xmlns:a16="http://schemas.microsoft.com/office/drawing/2014/main" id="{C101AC3F-6189-F848-AC5A-40E8546972C9}"/>
              </a:ext>
            </a:extLst>
          </p:cNvPr>
          <p:cNvSpPr>
            <a:spLocks noGrp="1"/>
          </p:cNvSpPr>
          <p:nvPr>
            <p:ph idx="1"/>
          </p:nvPr>
        </p:nvSpPr>
        <p:spPr/>
        <p:txBody>
          <a:bodyPr/>
          <a:lstStyle/>
          <a:p>
            <a:r>
              <a:rPr lang="en-US" altLang="en-US"/>
              <a:t>P X P or F1 X F1</a:t>
            </a:r>
          </a:p>
          <a:p>
            <a:endParaRPr lang="en-US" altLang="en-US"/>
          </a:p>
          <a:p>
            <a:pPr>
              <a:buFont typeface="Arial" panose="020B0604020202020204" pitchFamily="34" charset="0"/>
              <a:buNone/>
            </a:pPr>
            <a:r>
              <a:rPr lang="en-US" altLang="en-US"/>
              <a:t>----What is the “X”?</a:t>
            </a:r>
          </a:p>
          <a:p>
            <a:pPr>
              <a:buFont typeface="Arial" panose="020B0604020202020204" pitchFamily="34" charset="0"/>
              <a:buNone/>
            </a:pPr>
            <a:endParaRPr lang="en-US" altLang="en-US"/>
          </a:p>
          <a:p>
            <a:pPr>
              <a:buFont typeface="Arial" panose="020B0604020202020204" pitchFamily="34" charset="0"/>
              <a:buNone/>
            </a:pPr>
            <a:r>
              <a:rPr lang="en-US" altLang="en-US"/>
              <a:t>Plants (or whatever organism you study) having sex.  The fertilization of eggs from female, with sperm from male.</a:t>
            </a:r>
          </a:p>
        </p:txBody>
      </p:sp>
    </p:spTree>
    <p:extLst>
      <p:ext uri="{BB962C8B-B14F-4D97-AF65-F5344CB8AC3E}">
        <p14:creationId xmlns:p14="http://schemas.microsoft.com/office/powerpoint/2010/main" val="3003624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3D0069E3-31D8-DE49-A883-5958259DB3B5}"/>
              </a:ext>
            </a:extLst>
          </p:cNvPr>
          <p:cNvSpPr>
            <a:spLocks noGrp="1"/>
          </p:cNvSpPr>
          <p:nvPr>
            <p:ph type="title"/>
          </p:nvPr>
        </p:nvSpPr>
        <p:spPr/>
        <p:txBody>
          <a:bodyPr/>
          <a:lstStyle/>
          <a:p>
            <a:endParaRPr lang="en-US" altLang="en-US"/>
          </a:p>
        </p:txBody>
      </p:sp>
      <p:sp>
        <p:nvSpPr>
          <p:cNvPr id="54274" name="Content Placeholder 2">
            <a:extLst>
              <a:ext uri="{FF2B5EF4-FFF2-40B4-BE49-F238E27FC236}">
                <a16:creationId xmlns:a16="http://schemas.microsoft.com/office/drawing/2014/main" id="{3819F5DE-09A9-674A-97B9-0CDDEF6E9342}"/>
              </a:ext>
            </a:extLst>
          </p:cNvPr>
          <p:cNvSpPr>
            <a:spLocks noGrp="1"/>
          </p:cNvSpPr>
          <p:nvPr>
            <p:ph idx="1"/>
          </p:nvPr>
        </p:nvSpPr>
        <p:spPr>
          <a:xfrm>
            <a:off x="533400" y="1600200"/>
            <a:ext cx="8153400" cy="4953000"/>
          </a:xfrm>
        </p:spPr>
        <p:txBody>
          <a:bodyPr/>
          <a:lstStyle/>
          <a:p>
            <a:r>
              <a:rPr lang="en-US" altLang="en-US"/>
              <a:t>Many plants have both types of sexual equipment on one plant/flower.  </a:t>
            </a:r>
            <a:r>
              <a:rPr lang="en-US" altLang="en-US" u="sng"/>
              <a:t>Self fertilization is the norm</a:t>
            </a:r>
            <a:r>
              <a:rPr lang="en-US" altLang="en-US"/>
              <a:t>.  That means, male and female gametes  form using chromosomes from one genome combine to make the new generation.</a:t>
            </a:r>
          </a:p>
        </p:txBody>
      </p:sp>
      <p:pic>
        <p:nvPicPr>
          <p:cNvPr id="54275" name="Picture 3">
            <a:extLst>
              <a:ext uri="{FF2B5EF4-FFF2-40B4-BE49-F238E27FC236}">
                <a16:creationId xmlns:a16="http://schemas.microsoft.com/office/drawing/2014/main" id="{64EC61AD-0BF2-E34D-A485-0AC72F7847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038600"/>
            <a:ext cx="628015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5061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0">
            <a:extLst>
              <a:ext uri="{FF2B5EF4-FFF2-40B4-BE49-F238E27FC236}">
                <a16:creationId xmlns:a16="http://schemas.microsoft.com/office/drawing/2014/main" id="{B75D2AC3-5C80-204B-BAE9-80B3552476CB}"/>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8.4</a:t>
            </a:r>
          </a:p>
        </p:txBody>
      </p:sp>
      <p:pic>
        <p:nvPicPr>
          <p:cNvPr id="27650" name="Picture 11">
            <a:extLst>
              <a:ext uri="{FF2B5EF4-FFF2-40B4-BE49-F238E27FC236}">
                <a16:creationId xmlns:a16="http://schemas.microsoft.com/office/drawing/2014/main" id="{C891171A-35DE-CF47-9002-DAC12A04B2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066"/>
          <a:stretch>
            <a:fillRect/>
          </a:stretch>
        </p:blipFill>
        <p:spPr bwMode="auto">
          <a:xfrm>
            <a:off x="304800" y="1673225"/>
            <a:ext cx="8532813"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80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A61AAC15-4AAA-4643-8BD6-1C0E26F877F7}"/>
              </a:ext>
            </a:extLst>
          </p:cNvPr>
          <p:cNvSpPr>
            <a:spLocks noGrp="1"/>
          </p:cNvSpPr>
          <p:nvPr>
            <p:ph type="title"/>
          </p:nvPr>
        </p:nvSpPr>
        <p:spPr/>
        <p:txBody>
          <a:bodyPr/>
          <a:lstStyle/>
          <a:p>
            <a:endParaRPr lang="en-US" altLang="en-US"/>
          </a:p>
        </p:txBody>
      </p:sp>
      <p:sp>
        <p:nvSpPr>
          <p:cNvPr id="34818" name="Content Placeholder 2">
            <a:extLst>
              <a:ext uri="{FF2B5EF4-FFF2-40B4-BE49-F238E27FC236}">
                <a16:creationId xmlns:a16="http://schemas.microsoft.com/office/drawing/2014/main" id="{D8B73747-F890-854F-A2B9-9966F0C675D0}"/>
              </a:ext>
            </a:extLst>
          </p:cNvPr>
          <p:cNvSpPr>
            <a:spLocks noGrp="1"/>
          </p:cNvSpPr>
          <p:nvPr>
            <p:ph idx="1"/>
          </p:nvPr>
        </p:nvSpPr>
        <p:spPr/>
        <p:txBody>
          <a:bodyPr/>
          <a:lstStyle/>
          <a:p>
            <a:r>
              <a:rPr lang="en-US" altLang="en-US" dirty="0"/>
              <a:t>Also---It’s important to understand that aneuploidy can occur in select </a:t>
            </a:r>
            <a:r>
              <a:rPr lang="en-US" altLang="en-US" u="sng" dirty="0"/>
              <a:t>somatic cells </a:t>
            </a:r>
            <a:r>
              <a:rPr lang="en-US" altLang="en-US" dirty="0"/>
              <a:t>with little or serious effect.  (as opposed to </a:t>
            </a:r>
            <a:r>
              <a:rPr lang="en-US" altLang="en-US" u="sng" dirty="0"/>
              <a:t>germline</a:t>
            </a:r>
            <a:r>
              <a:rPr lang="en-US" altLang="en-US" dirty="0"/>
              <a:t> </a:t>
            </a:r>
            <a:r>
              <a:rPr lang="en-US" altLang="en-US" dirty="0" err="1"/>
              <a:t>aneuplody</a:t>
            </a:r>
            <a:r>
              <a:rPr lang="en-US" altLang="en-US" dirty="0"/>
              <a:t> which affects every cell).  </a:t>
            </a:r>
          </a:p>
          <a:p>
            <a:endParaRPr lang="en-US" altLang="en-US" dirty="0"/>
          </a:p>
          <a:p>
            <a:pPr lvl="1"/>
            <a:r>
              <a:rPr lang="en-US" altLang="en-US" dirty="0"/>
              <a:t>But….A hallmark of cancer cells is highly abnormal chromosomes—extra, missing, or rearranged chromosomes</a:t>
            </a:r>
            <a:r>
              <a:rPr lang="is-IS" altLang="en-US" dirty="0"/>
              <a:t>…which alter genes associated with cell cycle regualtion. </a:t>
            </a:r>
            <a:endParaRPr lang="en-US" altLang="en-US" dirty="0"/>
          </a:p>
        </p:txBody>
      </p:sp>
    </p:spTree>
    <p:extLst>
      <p:ext uri="{BB962C8B-B14F-4D97-AF65-F5344CB8AC3E}">
        <p14:creationId xmlns:p14="http://schemas.microsoft.com/office/powerpoint/2010/main" val="3476178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12CE-F3C8-FF47-83B0-F86FE72B101D}"/>
              </a:ext>
            </a:extLst>
          </p:cNvPr>
          <p:cNvSpPr>
            <a:spLocks noGrp="1"/>
          </p:cNvSpPr>
          <p:nvPr>
            <p:ph type="title"/>
          </p:nvPr>
        </p:nvSpPr>
        <p:spPr/>
        <p:txBody>
          <a:bodyPr>
            <a:normAutofit fontScale="90000"/>
          </a:bodyPr>
          <a:lstStyle/>
          <a:p>
            <a:pPr>
              <a:defRPr/>
            </a:pPr>
            <a:r>
              <a:rPr lang="en-US" dirty="0">
                <a:ea typeface="ＭＳ Ｐゴシック" charset="0"/>
              </a:rPr>
              <a:t>Extreme aneuploidy in brain</a:t>
            </a:r>
            <a:br>
              <a:rPr lang="en-US" dirty="0">
                <a:ea typeface="ＭＳ Ｐゴシック" charset="0"/>
              </a:rPr>
            </a:br>
            <a:r>
              <a:rPr lang="en-US" dirty="0">
                <a:ea typeface="ＭＳ Ｐゴシック" charset="0"/>
              </a:rPr>
              <a:t> tumor cells.</a:t>
            </a:r>
          </a:p>
        </p:txBody>
      </p:sp>
      <p:pic>
        <p:nvPicPr>
          <p:cNvPr id="59394" name="Content Placeholder 3">
            <a:extLst>
              <a:ext uri="{FF2B5EF4-FFF2-40B4-BE49-F238E27FC236}">
                <a16:creationId xmlns:a16="http://schemas.microsoft.com/office/drawing/2014/main" id="{E3451922-76F5-4A4C-BE06-8D0D077C7B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941" b="1941"/>
          <a:stretch>
            <a:fillRect/>
          </a:stretch>
        </p:blipFill>
        <p:spPr>
          <a:xfrm>
            <a:off x="457200" y="1371600"/>
            <a:ext cx="8229600" cy="4525963"/>
          </a:xfrm>
        </p:spPr>
      </p:pic>
    </p:spTree>
    <p:extLst>
      <p:ext uri="{BB962C8B-B14F-4D97-AF65-F5344CB8AC3E}">
        <p14:creationId xmlns:p14="http://schemas.microsoft.com/office/powerpoint/2010/main" val="2594940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D45AD8CD-36CE-6347-8935-31F8777D0CE7}"/>
              </a:ext>
            </a:extLst>
          </p:cNvPr>
          <p:cNvSpPr>
            <a:spLocks noGrp="1"/>
          </p:cNvSpPr>
          <p:nvPr>
            <p:ph type="title" idx="4294967295"/>
          </p:nvPr>
        </p:nvSpPr>
        <p:spPr>
          <a:xfrm>
            <a:off x="381000" y="152400"/>
            <a:ext cx="8305800" cy="1447800"/>
          </a:xfrm>
        </p:spPr>
        <p:txBody>
          <a:bodyPr rtlCol="0">
            <a:normAutofit fontScale="90000"/>
          </a:bodyPr>
          <a:lstStyle/>
          <a:p>
            <a:pPr algn="l" eaLnBrk="1" fontAlgn="auto" hangingPunct="1">
              <a:spcAft>
                <a:spcPts val="0"/>
              </a:spcAft>
              <a:defRPr/>
            </a:pPr>
            <a:r>
              <a:rPr lang="en-US" sz="3200">
                <a:ea typeface="+mj-ea"/>
                <a:cs typeface="+mj-cs"/>
              </a:rPr>
              <a:t>A second example of abnormal number of chromosomes is called:</a:t>
            </a:r>
            <a:br>
              <a:rPr lang="en-US" sz="3200">
                <a:ea typeface="+mj-ea"/>
                <a:cs typeface="+mj-cs"/>
              </a:rPr>
            </a:br>
            <a:r>
              <a:rPr lang="en-US" sz="3600">
                <a:solidFill>
                  <a:srgbClr val="FF0000"/>
                </a:solidFill>
                <a:ea typeface="+mj-ea"/>
                <a:cs typeface="+mj-cs"/>
              </a:rPr>
              <a:t>Euploidy</a:t>
            </a:r>
          </a:p>
        </p:txBody>
      </p:sp>
      <p:sp>
        <p:nvSpPr>
          <p:cNvPr id="35842" name="Content Placeholder 2">
            <a:extLst>
              <a:ext uri="{FF2B5EF4-FFF2-40B4-BE49-F238E27FC236}">
                <a16:creationId xmlns:a16="http://schemas.microsoft.com/office/drawing/2014/main" id="{A0420A5D-96A9-0140-8824-14E25DC1DD97}"/>
              </a:ext>
            </a:extLst>
          </p:cNvPr>
          <p:cNvSpPr>
            <a:spLocks noGrp="1"/>
          </p:cNvSpPr>
          <p:nvPr>
            <p:ph idx="4294967295"/>
          </p:nvPr>
        </p:nvSpPr>
        <p:spPr/>
        <p:txBody>
          <a:bodyPr/>
          <a:lstStyle/>
          <a:p>
            <a:pPr marL="342900" lvl="1" indent="-342900" eaLnBrk="1" hangingPunct="1">
              <a:buFont typeface="Arial" panose="020B0604020202020204" pitchFamily="34" charset="0"/>
              <a:buChar char="•"/>
            </a:pPr>
            <a:r>
              <a:rPr lang="en-US" altLang="en-US" dirty="0"/>
              <a:t>Having extra </a:t>
            </a:r>
            <a:r>
              <a:rPr lang="en-US" altLang="en-US" u="sng" dirty="0"/>
              <a:t>complete sets </a:t>
            </a:r>
            <a:r>
              <a:rPr lang="en-US" altLang="en-US" dirty="0"/>
              <a:t>of chromosomes</a:t>
            </a:r>
          </a:p>
          <a:p>
            <a:pPr marL="342900" lvl="1" indent="-342900" eaLnBrk="1" hangingPunct="1">
              <a:buFont typeface="Arial" panose="020B0604020202020204" pitchFamily="34" charset="0"/>
              <a:buNone/>
            </a:pPr>
            <a:r>
              <a:rPr lang="en-US" altLang="en-US" dirty="0"/>
              <a:t>(if more than the normal amount=</a:t>
            </a:r>
            <a:r>
              <a:rPr lang="en-US" altLang="en-US" dirty="0">
                <a:solidFill>
                  <a:srgbClr val="FF0000"/>
                </a:solidFill>
              </a:rPr>
              <a:t>polyploidy</a:t>
            </a:r>
            <a:r>
              <a:rPr lang="en-US" altLang="en-US" dirty="0"/>
              <a:t>)</a:t>
            </a:r>
          </a:p>
          <a:p>
            <a:pPr eaLnBrk="1" hangingPunct="1"/>
            <a:endParaRPr lang="en-US" altLang="en-US" dirty="0"/>
          </a:p>
          <a:p>
            <a:pPr marL="342900" lvl="1" indent="-342900" eaLnBrk="1" hangingPunct="1"/>
            <a:r>
              <a:rPr lang="en-US" altLang="en-US" dirty="0"/>
              <a:t>2n (normal for somatic cells) =diploid</a:t>
            </a:r>
          </a:p>
          <a:p>
            <a:pPr marL="342900" lvl="1" indent="-342900" eaLnBrk="1" hangingPunct="1"/>
            <a:r>
              <a:rPr lang="en-US" altLang="en-US" dirty="0"/>
              <a:t>3n=triploid</a:t>
            </a:r>
          </a:p>
          <a:p>
            <a:pPr marL="342900" lvl="1" indent="-342900" eaLnBrk="1" hangingPunct="1"/>
            <a:r>
              <a:rPr lang="en-US" altLang="en-US" dirty="0"/>
              <a:t>4n=tetraploid</a:t>
            </a:r>
          </a:p>
          <a:p>
            <a:pPr marL="342900" lvl="1" indent="-342900" eaLnBrk="1" hangingPunct="1">
              <a:buFont typeface="Arial" panose="020B0604020202020204" pitchFamily="34" charset="0"/>
              <a:buNone/>
            </a:pPr>
            <a:r>
              <a:rPr lang="en-US" altLang="en-US" dirty="0"/>
              <a:t>*common in some tissues of plants, but not in many animal species (some lizards, amphibians, fish)</a:t>
            </a:r>
          </a:p>
          <a:p>
            <a:pPr marL="342900" lvl="1" indent="-34290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1424431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34FB4-44C5-6148-8DC9-BC2FECCD4A5E}"/>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02BB87DE-1B61-674A-87CA-9060EC11945A}"/>
              </a:ext>
            </a:extLst>
          </p:cNvPr>
          <p:cNvSpPr>
            <a:spLocks noGrp="1"/>
          </p:cNvSpPr>
          <p:nvPr>
            <p:ph idx="1"/>
          </p:nvPr>
        </p:nvSpPr>
        <p:spPr/>
        <p:txBody>
          <a:bodyPr/>
          <a:lstStyle/>
          <a:p>
            <a:r>
              <a:rPr lang="en-US" dirty="0"/>
              <a:t>Why is the previous karyotype considered aneuploidy and not euploidy?</a:t>
            </a:r>
          </a:p>
          <a:p>
            <a:endParaRPr lang="en-US" dirty="0"/>
          </a:p>
          <a:p>
            <a:endParaRPr lang="en-US" dirty="0"/>
          </a:p>
        </p:txBody>
      </p:sp>
    </p:spTree>
    <p:extLst>
      <p:ext uri="{BB962C8B-B14F-4D97-AF65-F5344CB8AC3E}">
        <p14:creationId xmlns:p14="http://schemas.microsoft.com/office/powerpoint/2010/main" val="2376846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5B05FEEF-FC21-8048-B6ED-347232878BBE}"/>
              </a:ext>
            </a:extLst>
          </p:cNvPr>
          <p:cNvSpPr>
            <a:spLocks noGrp="1"/>
          </p:cNvSpPr>
          <p:nvPr>
            <p:ph type="title" idx="4294967295"/>
          </p:nvPr>
        </p:nvSpPr>
        <p:spPr/>
        <p:txBody>
          <a:bodyPr/>
          <a:lstStyle/>
          <a:p>
            <a:pPr eaLnBrk="1" hangingPunct="1"/>
            <a:r>
              <a:rPr lang="en-US" altLang="en-US"/>
              <a:t>How can euploidy happen?</a:t>
            </a:r>
          </a:p>
        </p:txBody>
      </p:sp>
      <p:sp>
        <p:nvSpPr>
          <p:cNvPr id="37890" name="Content Placeholder 2">
            <a:extLst>
              <a:ext uri="{FF2B5EF4-FFF2-40B4-BE49-F238E27FC236}">
                <a16:creationId xmlns:a16="http://schemas.microsoft.com/office/drawing/2014/main" id="{02142FC8-C57A-4B46-9C6D-0E93196229C4}"/>
              </a:ext>
            </a:extLst>
          </p:cNvPr>
          <p:cNvSpPr>
            <a:spLocks noGrp="1"/>
          </p:cNvSpPr>
          <p:nvPr>
            <p:ph idx="4294967295"/>
          </p:nvPr>
        </p:nvSpPr>
        <p:spPr/>
        <p:txBody>
          <a:bodyPr/>
          <a:lstStyle/>
          <a:p>
            <a:pPr eaLnBrk="1" hangingPunct="1"/>
            <a:r>
              <a:rPr lang="en-US" altLang="en-US"/>
              <a:t>Replication of chromosomes, without cell division.</a:t>
            </a:r>
          </a:p>
          <a:p>
            <a:pPr eaLnBrk="1" hangingPunct="1"/>
            <a:r>
              <a:rPr lang="en-US" altLang="en-US"/>
              <a:t>Failure of all chromosomes to segregate during meiosis---creating 2n gametes.  Followed by fertilization with normal gametes.</a:t>
            </a:r>
          </a:p>
          <a:p>
            <a:pPr lvl="1" eaLnBrk="1" hangingPunct="1"/>
            <a:r>
              <a:rPr lang="en-US" altLang="en-US"/>
              <a:t>Forms triploid zygote.</a:t>
            </a:r>
          </a:p>
        </p:txBody>
      </p:sp>
    </p:spTree>
    <p:extLst>
      <p:ext uri="{BB962C8B-B14F-4D97-AF65-F5344CB8AC3E}">
        <p14:creationId xmlns:p14="http://schemas.microsoft.com/office/powerpoint/2010/main" val="1032065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2381</TotalTime>
  <Words>1646</Words>
  <Application>Microsoft Macintosh PowerPoint</Application>
  <PresentationFormat>On-screen Show (4:3)</PresentationFormat>
  <Paragraphs>166</Paragraphs>
  <Slides>38</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Lecture 8 Sept. 17th ,2019</vt:lpstr>
      <vt:lpstr>Terminology </vt:lpstr>
      <vt:lpstr>Rare cases of aneuploidy with full-term development   (Normal human [46, XX ]or [46, XY])</vt:lpstr>
      <vt:lpstr>PowerPoint Presentation</vt:lpstr>
      <vt:lpstr>PowerPoint Presentation</vt:lpstr>
      <vt:lpstr>Extreme aneuploidy in brain  tumor cells.</vt:lpstr>
      <vt:lpstr>A second example of abnormal number of chromosomes is called: Euploidy</vt:lpstr>
      <vt:lpstr> </vt:lpstr>
      <vt:lpstr>How can euploidy happen?</vt:lpstr>
      <vt:lpstr>Final concept related to DNA in the cell (Chapter 9 section 9.2)</vt:lpstr>
      <vt:lpstr>Endosymbiotic Theory</vt:lpstr>
      <vt:lpstr>PowerPoint Presentation</vt:lpstr>
      <vt:lpstr>What does mtDNA encode?</vt:lpstr>
      <vt:lpstr>PowerPoint Presentation</vt:lpstr>
      <vt:lpstr>Look at gene names…</vt:lpstr>
      <vt:lpstr>mtDNA vs. nDNA (nuclear DNA)</vt:lpstr>
      <vt:lpstr>PowerPoint Presentation</vt:lpstr>
      <vt:lpstr>Unlike nuclear genes, mitochondrial DNA is all from our mothers</vt:lpstr>
      <vt:lpstr>PowerPoint Presentation</vt:lpstr>
      <vt:lpstr>PowerPoint Presentation</vt:lpstr>
      <vt:lpstr>PowerPoint Presentation</vt:lpstr>
      <vt:lpstr>A mtDNA map showing mutations associated with mt disease</vt:lpstr>
      <vt:lpstr>Recent news related to mitochondria!</vt:lpstr>
      <vt:lpstr>PowerPoint Presentation</vt:lpstr>
      <vt:lpstr>One method of avoiding these diseases </vt:lpstr>
      <vt:lpstr>PowerPoint Presentation</vt:lpstr>
      <vt:lpstr>Yet..the US has not approved the procedure</vt:lpstr>
      <vt:lpstr>Begin Chapter 3 Mendelian Genetics</vt:lpstr>
      <vt:lpstr>PowerPoint Presentation</vt:lpstr>
      <vt:lpstr>Without knowledge of chromosomes or DNA…</vt:lpstr>
      <vt:lpstr>Mendel’s success was the result of several factors</vt:lpstr>
      <vt:lpstr>PowerPoint Presentation</vt:lpstr>
      <vt:lpstr>Mendel’s experimental approach/terminology</vt:lpstr>
      <vt:lpstr>PowerPoint Presentation</vt:lpstr>
      <vt:lpstr>Initial observations  (see table)</vt:lpstr>
      <vt:lpstr>Principals/postulates derived from Mendel’s monohybrid crosses</vt:lpstr>
      <vt:lpstr>What is a cross--really? </vt:lpstr>
      <vt:lpstr>PowerPoint Presentation</vt:lpstr>
    </vt:vector>
  </TitlesOfParts>
  <Company>Minot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 Biol 215 Minot State University</dc:title>
  <dc:creator>Heidi Super</dc:creator>
  <cp:lastModifiedBy>Super, Heidi</cp:lastModifiedBy>
  <cp:revision>109</cp:revision>
  <cp:lastPrinted>2019-08-30T11:14:22Z</cp:lastPrinted>
  <dcterms:created xsi:type="dcterms:W3CDTF">2009-01-13T16:11:47Z</dcterms:created>
  <dcterms:modified xsi:type="dcterms:W3CDTF">2019-09-18T00:57:52Z</dcterms:modified>
</cp:coreProperties>
</file>